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charts/chart1.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2b363242-aa7b-3b2d-7b14-ebadc462edfc}">
          <p14:sldIdLst>
            <p14:sldId id="256"/>
            <p14:sldId id="257"/>
          </p14:sldIdLst>
        </p14:section>
        <p14:section name="The technology" id="{282adda7-b786-8e05-bb53-efa05ad85927}">
          <p14:sldIdLst>
            <p14:sldId id="258"/>
            <p14:sldId id="259"/>
            <p14:sldId id="260"/>
            <p14:sldId id="261"/>
            <p14:sldId id="262"/>
            <p14:sldId id="263"/>
          </p14:sldIdLst>
        </p14:section>
        <p14:section name="Use cases and scale" id="{f9d8dc2d-2b41-6de7-8f1b-4db82494f2f0}">
          <p14:sldIdLst>
            <p14:sldId id="264"/>
            <p14:sldId id="265"/>
            <p14:sldId id="266"/>
          </p14:sldIdLst>
        </p14:section>
        <p14:section name="The future" id="{184df3ae-9f8c-8afb-7fbc-5541feb68612}">
          <p14:sldIdLst>
            <p14:sldId id="267"/>
            <p14:sldId id="268"/>
            <p14:sldId id="269"/>
          </p14:sldIdLst>
        </p14:section>
        <p14:section name="Community" id="{0f67c2d8-734d-a210-7a19-f225102b7074}">
          <p14:sldIdLst>
            <p14:sldId id="270"/>
            <p14:sldId id="271"/>
            <p14:sldId id="27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400" b="0" i="0" u="none" strike="noStrike">
                <a:solidFill>
                  <a:srgbClr val="FFFFFF"/>
                </a:solidFill>
                <a:latin typeface="+mn-lt"/>
              </a:defRPr>
            </a:pPr>
            <a:r>
              <a:rPr sz="1400" b="0" i="0" u="none" strike="noStrike">
                <a:solidFill>
                  <a:srgbClr val="FFFFFF"/>
                </a:solidFill>
                <a:latin typeface="+mn-lt"/>
              </a:rPr>
              <a:t>Features by family (76 total)</a:t>
            </a:r>
          </a:p>
        </c:rich>
      </c:tx>
      <c:layout/>
      <c:overlay val="0"/>
    </c:title>
    <c:autoTitleDeleted val="0"/>
    <c:plotArea>
      <c:layout/>
      <c:barChart>
        <c:barDir val="bar"/>
        <c:grouping val="clustered"/>
        <c:varyColors val="0"/>
        <c:ser>
          <c:idx val="0"/>
          <c:order val="0"/>
          <c:tx>
            <c:strRef>
              <c:f>Sheet1!$B$1</c:f>
              <c:strCache>
                <c:ptCount val="1"/>
                <c:pt idx="0">
                  <c:v>Features</c:v>
                </c:pt>
              </c:strCache>
            </c:strRef>
          </c:tx>
          <c:spPr>
            <a:solidFill>
              <a:srgbClr val="22D3EE"/>
            </a:solidFill>
            <a:effectLst/>
          </c:spPr>
          <c:invertIfNegative val="0"/>
          <c:dLbls>
            <c:numFmt formatCode="#,##0" sourceLinked="0"/>
            <c:txPr>
              <a:bodyPr/>
              <a:lstStyle/>
              <a:p>
                <a:pPr>
                  <a:defRPr b="0" i="0" strike="noStrike" sz="1200" u="none">
                    <a:solidFill>
                      <a:srgbClr val="FFFFFF"/>
                    </a:solidFill>
                    <a:latin typeface="+mn-lt"/>
                  </a:defRPr>
                </a:pPr>
              </a:p>
            </c:txPr>
            <c:showLegendKey val="0"/>
            <c:showVal val="1"/>
            <c:showCatName val="0"/>
            <c:showSerName val="0"/>
            <c:showPercent val="0"/>
            <c:showBubbleSize val="0"/>
            <c:showLeaderLines val="0"/>
          </c:dLbls>
          <c:cat>
            <c:multiLvlStrRef>
              <c:f>Sheet1!$A$2:$A$13</c:f>
              <c:multiLvlStrCache>
                <c:ptCount val="12"/>
                <c:lvl>
                  <c:pt idx="0">
                    <c:v>Moving averages</c:v>
                  </c:pt>
                  <c:pt idx="1">
                    <c:v>Price &amp; momentum</c:v>
                  </c:pt>
                  <c:pt idx="2">
                    <c:v>Volatility</c:v>
                  </c:pt>
                  <c:pt idx="3">
                    <c:v>Oscillators &amp; trend</c:v>
                  </c:pt>
                  <c:pt idx="4">
                    <c:v>Volume</c:v>
                  </c:pt>
                  <c:pt idx="5">
                    <c:v>Market regime</c:v>
                  </c:pt>
                  <c:pt idx="6">
                    <c:v>Candlestick patterns</c:v>
                  </c:pt>
                  <c:pt idx="7">
                    <c:v>Cyclical time</c:v>
                  </c:pt>
                  <c:pt idx="8">
                    <c:v>Ichimoku</c:v>
                  </c:pt>
                  <c:pt idx="9">
                    <c:v>Microstructure</c:v>
                  </c:pt>
                  <c:pt idx="10">
                    <c:v>Sentiment proxies</c:v>
                  </c:pt>
                  <c:pt idx="11">
                    <c:v>Volatility descriptors</c:v>
                  </c:pt>
                </c:lvl>
              </c:multiLvlStrCache>
            </c:multiLvlStrRef>
          </c:cat>
          <c:val>
            <c:numRef>
              <c:f>Sheet1!$B$2:$B$13</c:f>
              <c:numCache>
                <c:formatCode>General</c:formatCode>
                <c:ptCount val="12"/>
                <c:pt idx="0">
                  <c:v>20</c:v>
                </c:pt>
                <c:pt idx="1">
                  <c:v>13</c:v>
                </c:pt>
                <c:pt idx="2">
                  <c:v>8</c:v>
                </c:pt>
                <c:pt idx="3">
                  <c:v>7</c:v>
                </c:pt>
                <c:pt idx="4">
                  <c:v>6</c:v>
                </c:pt>
                <c:pt idx="5">
                  <c:v>5</c:v>
                </c:pt>
                <c:pt idx="6">
                  <c:v>4</c:v>
                </c:pt>
                <c:pt idx="7">
                  <c:v>4</c:v>
                </c:pt>
                <c:pt idx="8">
                  <c:v>3</c:v>
                </c:pt>
                <c:pt idx="9">
                  <c:v>2</c:v>
                </c:pt>
                <c:pt idx="10">
                  <c:v>2</c:v>
                </c:pt>
                <c:pt idx="11">
                  <c:v>2</c:v>
                </c:pt>
              </c:numCache>
            </c:numRef>
          </c:val>
        </c:ser>
        <c:dLbls>
          <c:numFmt formatCode="#,##0" sourceLinked="0"/>
          <c:txPr>
            <a:bodyPr/>
            <a:lstStyle/>
            <a:p>
              <a:pPr>
                <a:defRPr b="0" i="0" strike="noStrike" sz="1200" u="none">
                  <a:solidFill>
                    <a:srgbClr val="FFFFFF"/>
                  </a:solidFill>
                  <a:latin typeface="+mn-lt"/>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200" b="0" i="0" u="none" strike="noStrike">
                <a:solidFill>
                  <a:srgbClr val="A9B8D4"/>
                </a:solidFill>
                <a:latin typeface="+mn-lt"/>
              </a:defRPr>
            </a:pPr>
            <a:endParaRPr lang="en-US"/>
          </a:p>
        </c:txPr>
        <c:crossAx val="2094734552"/>
        <c:crosses val="autoZero"/>
        <c:auto val="1"/>
        <c:lblAlgn val="ctr"/>
        <c:noMultiLvlLbl val="1"/>
      </c:catAx>
      <c:valAx>
        <c:axId val="2094734552"/>
        <c:scaling>
          <c:orientation val="minMax"/>
          <c:max val="24"/>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Open with the one-line promise: askHVTS.AI turns a deep-learning market engine into answers you can simply ask for. Mention that the HVTS Neural Network is live today, and that the conversational web app is the next milestone. Keep this slide up while people settle - about 30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the scene. Crypto trades around the clock, there is far more data than any person can read, and the deep-learning tooling that institutions use is rarely available to everyday traders and communities. Land the bottom line: askHVTS.AI is about giving everyone an always-on analyst they can question in plain language.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forward pass, four answers. The network reads the last 12.5 days of four-hour candles and returns a trend call, a five-step price path, a volatility forecast and a confidence score at the same time. Numbers on the right: 76 engineered features, a 20-hour forecast horizon, four simultaneous outputs, and a retraining cycle every twelve hours.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left to right. Four-hour candles come from Gate.io, the feature engine builds 76 indicators, the neural network produces the four outputs, and the Symbol Oracle classifies strength, stores the signal in a per-asset database and sends it to Telegram. The same database is what the future askHVTS.AI chat agent will read.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Left: the 76 features by family - moving averages, momentum, volatility bands, volume flow, oscillators, regime indicators, Ichimoku, candlestick patterns and cyclical time. Right: the architecture. A temporal branch with two bidirectional LSTMs and multi-head attention learns sequences, a dense branch with a residual connection learns cross-feature patterns, and the two are fused into four output heads.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signal format delivered to Telegram and stored in the database. The mock-up on the left is illustrative, not a live reading. Each signal carries direction, strength, confidence, a risk level and five target steps. On the right, the five strength classes - very strong, strong, moderate, weak and uncertain - make it easy to filter for only the signals you care about.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Training is staged. The network first learns on 250 days, then 500, then the full 1,000 days, carrying its weights forward, and finishes with a fine-tune on the latest 100 days so it reflects the current market regime. A cosine learning-rate schedule and walk-forward validation check stability, and everything repeats automatically every 12 hours. Be clear on the footnote: 55 to 65 percent is a design target, not a promise.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signal is written to a per-asset database with a unique identifier before it is sent anywhere. That gives traders and builders a clean audit trail, and it is also the integration surface: external bots read the database in read-only mode, and the future askHVTS.AI chat agent will answer questions straight from it. Table rows are illustrative.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audiences. Active traders get a second opinion every four hours. Bot builders consume the database. Funds and treasuries get structured research inputs. Communities get a ready-made signal feed. Researchers get a full history to analyse. And AI agents - the next chapter - can consume the same signals programmatically.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Bitcoin is the live asset. The architecture is built to multiply: each asset gets its own model, its own database and its own oracle task, so assets are processed in parallel and can be added through configuration. The registry already supports ten instruments - BTC, ETH, TRX, XRP, ADA, DOGE, POL, DOT, AVAX and BNB. Be precise with the audience: BTC is live, the others are registry-ready.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infrastructure roadmap. Today the network runs CPU-based on a VPS or desktop. The next step is a cloud architecture with CUDA GPU training: parallel training across assets, much faster retrain cycles, room for larger models, and elastic capacity for adding assets. Be transparent that this is the plan, not what is deployed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flagship milestone for www.askHVTS.AI: a chat-style web app where users ask for the live signal status in plain language, and an AI agent answers directly from the HVTS neural network database. Access will require an HVTSAI subscription. The conversation shown is an illustrative mock-up, not a live product.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layer is agentic AI orchestration. A coordinating agent works with specialist agents: one reads signals, one checks risk, one researches and explains, one sends alerts, and one can execute algorithmic strategies. Stress that the user stays in control - rules, limits and opt-in execution - and that every action is tied back to a signal 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phases. Now: everything in the first column is built. Next: more assets plus cloud and CUDA. Then: the askHVTS.AI chat app and HVTSAI-gated subscriptions. Later: agentic orchestration for algorithmic trading. Keep the footnote - these are plans, not commitments or dated promises.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HVTSAI as the community token behind the project, listed on pump.fun. The planned utility is that an HVTSAI subscription will be required to use the askHVTS.AI LLM signal chat on listed assets. Be careful with language: utilities on the right are planned, not live, and nothing here is a promise of returns. Point people to the QR code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call to action. Invite people to scan the left QR code to view HVTSAI on pump.fun, and the right one to visit www.askHVTS.AI. Encourage questions and community feedback on which assets should be activated next. Remind everyone to read the disclosures on the final slide before acting.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this slide aloud or leave it on screen during questions. Crypto assets and tokens are volatile and can lose all their value, model outputs are not guarantees, and nothing in the deck is financial advice. Roadmap items and the askHVTS.AI chat app are plans, not commitments.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TITLE-image-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CONTENT-image-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CLOSING-image-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1672" cy="822960"/>
          </a:xfrm>
          <a:prstGeom prst="rect">
            <a:avLst/>
          </a:prstGeom>
          <a:noFill/>
          <a:ln/>
        </p:spPr>
        <p:txBody>
          <a:bodyPr wrap="square" rtlCol="0"/>
          <a:lstStyle>
            <a:lvl1pPr algn="l" indent="0" marL="0">
              <a:buNone/>
              <a:defRPr lang="en-US" sz="3600" b="1" dirty="0">
                <a:solidFill>
                  <a:schemeClr val="bg1"/>
                </a:solidFill>
              </a:defRPr>
            </a:lvl1pPr>
          </a:lstStyle>
          <a:p>
            <a:pPr algn="l" indent="0" marL="0">
              <a:buNone/>
            </a:pPr>
            <a:endParaRPr lang="en-US" sz="3600" dirty="0"/>
          </a:p>
        </p:txBody>
      </p:sp>
      <p:sp>
        <p:nvSpPr>
          <p:cNvPr id="3" name="Text 0"/>
          <p:cNvSpPr/>
          <p:nvPr/>
        </p:nvSpPr>
        <p:spPr>
          <a:xfrm>
            <a:off x="548640" y="6437376"/>
            <a:ext cx="5486400" cy="274320"/>
          </a:xfrm>
          <a:prstGeom prst="rect">
            <a:avLst/>
          </a:prstGeom>
          <a:noFill/>
          <a:ln/>
        </p:spPr>
        <p:txBody>
          <a:bodyPr wrap="square" lIns="0" tIns="0" rIns="0" bIns="0" rtlCol="0" anchor="ctr"/>
          <a:lstStyle/>
          <a:p>
            <a:pPr indent="0" marL="0">
              <a:buNone/>
            </a:pPr>
            <a:r>
              <a:rPr lang="en-US" sz="1000" dirty="0">
                <a:solidFill>
                  <a:schemeClr val="bg2"/>
                </a:solidFill>
              </a:rPr>
              <a:t>askHVTS.AI   |   HVTS Neural Network</a:t>
            </a:r>
            <a:endParaRPr lang="en-US" sz="1000" dirty="0"/>
          </a:p>
        </p:txBody>
      </p:sp>
      <p:sp>
        <p:nvSpPr>
          <p:cNvPr id="25" name="Slide Number Placeholder 0"/>
          <p:cNvSpPr>
            <a:spLocks noGrp="1"/>
          </p:cNvSpPr>
          <p:nvPr>
            <p:ph type="sldNum" sz="quarter" idx="4294967295"/>
          </p:nvPr>
        </p:nvSpPr>
        <p:spPr>
          <a:xfrm>
            <a:off x="11091672" y="6437376"/>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LOSING">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48640" y="6437376"/>
            <a:ext cx="5486400" cy="274320"/>
          </a:xfrm>
          <a:prstGeom prst="rect">
            <a:avLst/>
          </a:prstGeom>
          <a:noFill/>
          <a:ln/>
        </p:spPr>
        <p:txBody>
          <a:bodyPr wrap="square" lIns="0" tIns="0" rIns="0" bIns="0" rtlCol="0" anchor="ctr"/>
          <a:lstStyle/>
          <a:p>
            <a:pPr indent="0" marL="0">
              <a:buNone/>
            </a:pPr>
            <a:r>
              <a:rPr lang="en-US" sz="1000" dirty="0">
                <a:solidFill>
                  <a:schemeClr val="bg2"/>
                </a:solidFill>
              </a:rPr>
              <a:t>askHVTS.AI   |   HVTS Neural Network</a:t>
            </a:r>
            <a:endParaRPr lang="en-US" sz="10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91672" y="6437376"/>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3.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image" Target="../media/image-4-9.png"/><Relationship Id="rId10" Type="http://schemas.openxmlformats.org/officeDocument/2006/relationships/slideLayout" Target="../slideLayouts/slideLayout3.xml"/><Relationship Id="rId11"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3.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3.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3.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3.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3.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image" Target="../media/image-13-9.png"/><Relationship Id="rId10" Type="http://schemas.openxmlformats.org/officeDocument/2006/relationships/slideLayout" Target="../slideLayouts/slideLayout3.xml"/><Relationship Id="rId11"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hyperlink" Target="https://pump.fun/coin/9RzN47NzVcWpoNtk42gMptRidQZC1FqkrA8gG7DNpump" TargetMode="External"/><Relationship Id="rId3" Type="http://schemas.openxmlformats.org/officeDocument/2006/relationships/hyperlink" Target="https://pump.fun/coin/9RzN47NzVcWpoNtk42gMptRidQZC1FqkrA8gG7DNpump" TargetMode="External"/><Relationship Id="rId1" Type="http://schemas.openxmlformats.org/officeDocument/2006/relationships/image" Target="../media/image-15-1.png"/><Relationship Id="rId4" Type="http://schemas.openxmlformats.org/officeDocument/2006/relationships/image" Target="../media/image-15-2.png"/><Relationship Id="rId5" Type="http://schemas.openxmlformats.org/officeDocument/2006/relationships/image" Target="../media/image-15-3.png"/><Relationship Id="rId6" Type="http://schemas.openxmlformats.org/officeDocument/2006/relationships/image" Target="../media/image-15-4.png"/><Relationship Id="rId7" Type="http://schemas.openxmlformats.org/officeDocument/2006/relationships/slideLayout" Target="../slideLayouts/slideLayout3.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hyperlink" Target="https://pump.fun/coin/9RzN47NzVcWpoNtk42gMptRidQZC1FqkrA8gG7DNpump" TargetMode="External"/><Relationship Id="rId3" Type="http://schemas.openxmlformats.org/officeDocument/2006/relationships/hyperlink" Target="https://pump.fun/coin/9RzN47NzVcWpoNtk42gMptRidQZC1FqkrA8gG7DNpump" TargetMode="External"/><Relationship Id="rId5" Type="http://schemas.openxmlformats.org/officeDocument/2006/relationships/hyperlink" Target="https://www.askHVTS.AI" TargetMode="External"/><Relationship Id="rId6" Type="http://schemas.openxmlformats.org/officeDocument/2006/relationships/hyperlink" Target="https://www.askHVTS.AI" TargetMode="External"/><Relationship Id="rId1" Type="http://schemas.openxmlformats.org/officeDocument/2006/relationships/image" Target="../media/image-16-1.png"/><Relationship Id="rId4" Type="http://schemas.openxmlformats.org/officeDocument/2006/relationships/image" Target="../media/image-16-2.png"/><Relationship Id="rId7" Type="http://schemas.openxmlformats.org/officeDocument/2006/relationships/slideLayout" Target="../slideLayouts/slideLayout4.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slideLayout" Target="../slideLayouts/slideLayout3.xml"/><Relationship Id="rId6"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oken pill"/>
          <p:cNvSpPr/>
          <p:nvPr/>
        </p:nvSpPr>
        <p:spPr>
          <a:xfrm>
            <a:off x="731520" y="914400"/>
            <a:ext cx="4297680" cy="420624"/>
          </a:xfrm>
          <a:prstGeom prst="roundRect">
            <a:avLst>
              <a:gd name="adj" fmla="val 50000"/>
            </a:avLst>
          </a:prstGeom>
          <a:solidFill>
            <a:schemeClr val="accent1">
              <a:alpha val="12000"/>
            </a:schemeClr>
          </a:solidFill>
          <a:ln w="12700">
            <a:solidFill>
              <a:schemeClr val="accent1"/>
            </a:solidFill>
            <a:prstDash val="solid"/>
          </a:ln>
        </p:spPr>
      </p:sp>
      <p:sp>
        <p:nvSpPr>
          <p:cNvPr id="4" name="Token pill label"/>
          <p:cNvSpPr txBox="1"/>
          <p:nvPr/>
        </p:nvSpPr>
        <p:spPr>
          <a:xfrm>
            <a:off x="731520" y="914400"/>
            <a:ext cx="4297680" cy="420624"/>
          </a:xfrm>
          <a:prstGeom prst="rect">
            <a:avLst/>
          </a:prstGeom>
          <a:noFill/>
          <a:ln/>
        </p:spPr>
        <p:txBody>
          <a:bodyPr wrap="square" lIns="0" tIns="0" rIns="0" bIns="0" rtlCol="0" anchor="ctr"/>
          <a:lstStyle/>
          <a:p>
            <a:pPr algn="ctr" indent="0" marL="0">
              <a:buNone/>
            </a:pPr>
            <a:r>
              <a:rPr lang="en-US" sz="1300" b="1" spc="200" kern="0" dirty="0">
                <a:solidFill>
                  <a:schemeClr val="accent1"/>
                </a:solidFill>
              </a:rPr>
              <a:t>HVTSAI   |   DIGITAL WEALTH INFRA</a:t>
            </a:r>
            <a:endParaRPr lang="en-US" sz="1300" dirty="0"/>
          </a:p>
        </p:txBody>
      </p:sp>
      <p:sp>
        <p:nvSpPr>
          <p:cNvPr id="5" name="Deck title"/>
          <p:cNvSpPr txBox="1"/>
          <p:nvPr/>
        </p:nvSpPr>
        <p:spPr>
          <a:xfrm>
            <a:off x="731520" y="1600200"/>
            <a:ext cx="7680960" cy="1371600"/>
          </a:xfrm>
          <a:prstGeom prst="rect">
            <a:avLst/>
          </a:prstGeom>
          <a:noFill/>
          <a:ln/>
        </p:spPr>
        <p:txBody>
          <a:bodyPr wrap="square" lIns="0" tIns="0" rIns="0" bIns="0" rtlCol="0" anchor="ctr"/>
          <a:lstStyle/>
          <a:p>
            <a:pPr indent="0" marL="0">
              <a:buNone/>
            </a:pPr>
            <a:r>
              <a:rPr lang="en-US" sz="8000" b="1" dirty="0">
                <a:solidFill>
                  <a:schemeClr val="bg1"/>
                </a:solidFill>
                <a:latin typeface="+mj-lt" pitchFamily="34" charset="0"/>
                <a:ea typeface="+mj-lt" pitchFamily="34" charset="-122"/>
                <a:cs typeface="+mj-lt" pitchFamily="34" charset="-120"/>
              </a:rPr>
              <a:t>askHVTS</a:t>
            </a:r>
            <a:pPr indent="0" marL="0">
              <a:buNone/>
            </a:pPr>
            <a:r>
              <a:rPr lang="en-US" sz="8000" b="1" dirty="0">
                <a:solidFill>
                  <a:schemeClr val="accent1"/>
                </a:solidFill>
                <a:latin typeface="+mj-lt" pitchFamily="34" charset="0"/>
                <a:ea typeface="+mj-lt" pitchFamily="34" charset="-122"/>
                <a:cs typeface="+mj-lt" pitchFamily="34" charset="-120"/>
              </a:rPr>
              <a:t>.AI</a:t>
            </a:r>
            <a:endParaRPr lang="en-US" sz="8000" dirty="0"/>
          </a:p>
        </p:txBody>
      </p:sp>
      <p:sp>
        <p:nvSpPr>
          <p:cNvPr id="6" name="Deck subtitle"/>
          <p:cNvSpPr txBox="1"/>
          <p:nvPr/>
        </p:nvSpPr>
        <p:spPr>
          <a:xfrm>
            <a:off x="731520" y="3063240"/>
            <a:ext cx="7315200" cy="1097280"/>
          </a:xfrm>
          <a:prstGeom prst="rect">
            <a:avLst/>
          </a:prstGeom>
          <a:noFill/>
          <a:ln/>
        </p:spPr>
        <p:txBody>
          <a:bodyPr wrap="square" lIns="0" tIns="0" rIns="0" bIns="0" rtlCol="0" anchor="t"/>
          <a:lstStyle/>
          <a:p>
            <a:pPr indent="0" marL="0">
              <a:buNone/>
            </a:pPr>
            <a:r>
              <a:rPr lang="en-US" sz="3200" dirty="0">
                <a:solidFill>
                  <a:schemeClr val="bg1"/>
                </a:solidFill>
              </a:rPr>
              <a:t>Neural-network market intelligence you can talk to</a:t>
            </a:r>
            <a:endParaRPr lang="en-US" sz="3200" dirty="0"/>
          </a:p>
        </p:txBody>
      </p:sp>
      <p:sp>
        <p:nvSpPr>
          <p:cNvPr id="7" name="Deck tagline"/>
          <p:cNvSpPr txBox="1"/>
          <p:nvPr/>
        </p:nvSpPr>
        <p:spPr>
          <a:xfrm>
            <a:off x="731520" y="4389120"/>
            <a:ext cx="7132320" cy="731520"/>
          </a:xfrm>
          <a:prstGeom prst="rect">
            <a:avLst/>
          </a:prstGeom>
          <a:noFill/>
          <a:ln/>
        </p:spPr>
        <p:txBody>
          <a:bodyPr wrap="square" lIns="0" tIns="0" rIns="0" bIns="0" rtlCol="0" anchor="t"/>
          <a:lstStyle/>
          <a:p>
            <a:pPr indent="0" marL="0">
              <a:buNone/>
            </a:pPr>
            <a:r>
              <a:rPr lang="en-US" sz="1600" dirty="0">
                <a:solidFill>
                  <a:schemeClr val="bg2"/>
                </a:solidFill>
              </a:rPr>
              <a:t>Real-time crypto signals  •  Conversational AI  •  Agentic trading orchestration  •  Powered by the HVTS Neural Network</a:t>
            </a:r>
            <a:endParaRPr lang="en-US" sz="1600" dirty="0"/>
          </a:p>
        </p:txBody>
      </p:sp>
      <p:sp>
        <p:nvSpPr>
          <p:cNvPr id="8" name="Presenter line"/>
          <p:cNvSpPr txBox="1"/>
          <p:nvPr/>
        </p:nvSpPr>
        <p:spPr>
          <a:xfrm>
            <a:off x="731520" y="5989320"/>
            <a:ext cx="7315200" cy="320040"/>
          </a:xfrm>
          <a:prstGeom prst="rect">
            <a:avLst/>
          </a:prstGeom>
          <a:noFill/>
          <a:ln/>
        </p:spPr>
        <p:txBody>
          <a:bodyPr wrap="square" lIns="0" tIns="0" rIns="0" bIns="0" rtlCol="0" anchor="t"/>
          <a:lstStyle/>
          <a:p>
            <a:pPr indent="0" marL="0">
              <a:buNone/>
            </a:pPr>
            <a:r>
              <a:rPr lang="en-US" sz="1400" dirty="0">
                <a:solidFill>
                  <a:schemeClr val="bg2"/>
                </a:solidFill>
              </a:rPr>
              <a:t>GalaxyChain Technologies Ltd     |     www.askHVTS.AI</a:t>
            </a:r>
            <a:endParaRPr lang="en-US" sz="1400" dirty="0"/>
          </a:p>
        </p:txBody>
      </p:sp>
      <p:sp>
        <p:nvSpPr>
          <p:cNvPr id="9" name="Orb outer"/>
          <p:cNvSpPr/>
          <p:nvPr/>
        </p:nvSpPr>
        <p:spPr>
          <a:xfrm>
            <a:off x="8549640" y="1417320"/>
            <a:ext cx="3383280" cy="3383280"/>
          </a:xfrm>
          <a:prstGeom prst="ellipse">
            <a:avLst/>
          </a:prstGeom>
          <a:solidFill>
            <a:schemeClr val="accent1">
              <a:alpha val="6000"/>
            </a:schemeClr>
          </a:solidFill>
          <a:ln w="15875">
            <a:solidFill>
              <a:schemeClr val="accent1"/>
            </a:solidFill>
            <a:prstDash val="solid"/>
          </a:ln>
        </p:spPr>
      </p:sp>
      <p:sp>
        <p:nvSpPr>
          <p:cNvPr id="10" name="Orb mid"/>
          <p:cNvSpPr/>
          <p:nvPr/>
        </p:nvSpPr>
        <p:spPr>
          <a:xfrm>
            <a:off x="9006840" y="1874520"/>
            <a:ext cx="2468880" cy="2468880"/>
          </a:xfrm>
          <a:prstGeom prst="ellipse">
            <a:avLst/>
          </a:prstGeom>
          <a:solidFill>
            <a:schemeClr val="accent4">
              <a:alpha val="12000"/>
            </a:schemeClr>
          </a:solidFill>
          <a:ln w="15875">
            <a:solidFill>
              <a:schemeClr val="accent4"/>
            </a:solidFill>
            <a:prstDash val="solid"/>
          </a:ln>
        </p:spPr>
      </p:sp>
      <p:sp>
        <p:nvSpPr>
          <p:cNvPr id="11" name="Orb core"/>
          <p:cNvSpPr/>
          <p:nvPr/>
        </p:nvSpPr>
        <p:spPr>
          <a:xfrm>
            <a:off x="9509760" y="2377440"/>
            <a:ext cx="1463040" cy="1463040"/>
          </a:xfrm>
          <a:prstGeom prst="ellipse">
            <a:avLst/>
          </a:prstGeom>
          <a:solidFill>
            <a:schemeClr val="accent1">
              <a:alpha val="22000"/>
            </a:schemeClr>
          </a:solidFill>
          <a:ln w="15875">
            <a:solidFill>
              <a:schemeClr val="accent1"/>
            </a:solidFill>
            <a:prstDash val="solid"/>
          </a:ln>
        </p:spPr>
      </p:sp>
      <p:pic>
        <p:nvPicPr>
          <p:cNvPr id="12" name="Brain icon" descr="Neural network brain icon">    </p:cNvPr>
          <p:cNvPicPr>
            <a:picLocks noChangeAspect="1"/>
          </p:cNvPicPr>
          <p:nvPr/>
        </p:nvPicPr>
        <p:blipFill>
          <a:blip r:embed="rId1"/>
          <a:stretch>
            <a:fillRect/>
          </a:stretch>
        </p:blipFill>
        <p:spPr>
          <a:xfrm>
            <a:off x="9875520" y="2743200"/>
            <a:ext cx="731520" cy="731520"/>
          </a:xfrm>
          <a:prstGeom prst="rect">
            <a:avLst/>
          </a:prstGeom>
        </p:spPr>
      </p:pic>
      <p:sp>
        <p:nvSpPr>
          <p:cNvPr id="13" name="Orb caption"/>
          <p:cNvSpPr txBox="1"/>
          <p:nvPr/>
        </p:nvSpPr>
        <p:spPr>
          <a:xfrm>
            <a:off x="8549640" y="5029200"/>
            <a:ext cx="3383280" cy="274320"/>
          </a:xfrm>
          <a:prstGeom prst="rect">
            <a:avLst/>
          </a:prstGeom>
          <a:noFill/>
          <a:ln/>
        </p:spPr>
        <p:txBody>
          <a:bodyPr wrap="square" lIns="0" tIns="0" rIns="0" bIns="0" rtlCol="0" anchor="t"/>
          <a:lstStyle/>
          <a:p>
            <a:pPr algn="ctr" indent="0" marL="0">
              <a:buNone/>
            </a:pPr>
            <a:r>
              <a:rPr lang="en-US" sz="1100" b="1" spc="200" kern="0" dirty="0">
                <a:solidFill>
                  <a:schemeClr val="accent1"/>
                </a:solidFill>
              </a:rPr>
              <a:t>LIVE SIGNALS  •  AI AGENTS</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1672" cy="822960"/>
          </a:xfrm>
          <a:prstGeom prst="rect">
            <a:avLst/>
          </a:prstGeom>
          <a:noFill/>
          <a:ln/>
        </p:spPr>
        <p:txBody>
          <a:bodyPr wrap="square" lIns="0" tIns="0" rIns="0" bIns="0" rtlCol="0" anchor="ctr"/>
          <a:lstStyle/>
          <a:p>
            <a:pPr algn="l" indent="0" marL="0">
              <a:buNone/>
            </a:pPr>
            <a:r>
              <a:rPr lang="en-US" sz="3600" b="1" dirty="0">
                <a:solidFill>
                  <a:schemeClr val="bg1"/>
                </a:solidFill>
              </a:rPr>
              <a:t>Markets never sleep. Traders do</a:t>
            </a:r>
            <a:endParaRPr lang="en-US" sz="3600" dirty="0"/>
          </a:p>
        </p:txBody>
      </p:sp>
      <p:sp>
        <p:nvSpPr>
          <p:cNvPr id="3" name="Section tag"/>
          <p:cNvSpPr txBox="1"/>
          <p:nvPr/>
        </p:nvSpPr>
        <p:spPr>
          <a:xfrm>
            <a:off x="7955280" y="146304"/>
            <a:ext cx="3685032" cy="228600"/>
          </a:xfrm>
          <a:prstGeom prst="rect">
            <a:avLst/>
          </a:prstGeom>
          <a:noFill/>
          <a:ln/>
        </p:spPr>
        <p:txBody>
          <a:bodyPr wrap="square" lIns="0" tIns="0" rIns="0" bIns="0" rtlCol="0" anchor="t"/>
          <a:lstStyle/>
          <a:p>
            <a:pPr algn="r" indent="0" marL="0">
              <a:buNone/>
            </a:pPr>
            <a:r>
              <a:rPr lang="en-US" sz="1000" b="1" spc="300" kern="0" dirty="0">
                <a:solidFill>
                  <a:schemeClr val="accent1"/>
                </a:solidFill>
              </a:rPr>
              <a:t>THE OPPORTUNITY</a:t>
            </a:r>
            <a:endParaRPr lang="en-US" sz="1000" dirty="0"/>
          </a:p>
        </p:txBody>
      </p:sp>
      <p:sp>
        <p:nvSpPr>
          <p:cNvPr id="5" name="Problem card 1"/>
          <p:cNvSpPr/>
          <p:nvPr/>
        </p:nvSpPr>
        <p:spPr>
          <a:xfrm>
            <a:off x="548640" y="1554480"/>
            <a:ext cx="3483864" cy="3246120"/>
          </a:xfrm>
          <a:prstGeom prst="roundRect">
            <a:avLst>
              <a:gd name="adj" fmla="val 3944"/>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6" name="Problem 1 disc"/>
          <p:cNvSpPr/>
          <p:nvPr/>
        </p:nvSpPr>
        <p:spPr>
          <a:xfrm>
            <a:off x="914400" y="1874520"/>
            <a:ext cx="868680" cy="868680"/>
          </a:xfrm>
          <a:prstGeom prst="ellipse">
            <a:avLst/>
          </a:prstGeom>
          <a:solidFill>
            <a:schemeClr val="accent1">
              <a:alpha val="18000"/>
            </a:schemeClr>
          </a:solidFill>
          <a:ln w="15875">
            <a:solidFill>
              <a:schemeClr val="accent1"/>
            </a:solidFill>
            <a:prstDash val="solid"/>
          </a:ln>
        </p:spPr>
      </p:sp>
      <p:pic>
        <p:nvPicPr>
          <p:cNvPr id="7" name="Problem 1 icon" descr="Globe icon">    </p:cNvPr>
          <p:cNvPicPr>
            <a:picLocks noChangeAspect="1"/>
          </p:cNvPicPr>
          <p:nvPr/>
        </p:nvPicPr>
        <p:blipFill>
          <a:blip r:embed="rId1"/>
          <a:stretch>
            <a:fillRect/>
          </a:stretch>
        </p:blipFill>
        <p:spPr>
          <a:xfrm>
            <a:off x="1131570" y="2091690"/>
            <a:ext cx="434340" cy="434340"/>
          </a:xfrm>
          <a:prstGeom prst="rect">
            <a:avLst/>
          </a:prstGeom>
        </p:spPr>
      </p:pic>
      <p:sp>
        <p:nvSpPr>
          <p:cNvPr id="8" name="Problem title 1"/>
          <p:cNvSpPr txBox="1"/>
          <p:nvPr/>
        </p:nvSpPr>
        <p:spPr>
          <a:xfrm>
            <a:off x="914400" y="3017520"/>
            <a:ext cx="2752344" cy="457200"/>
          </a:xfrm>
          <a:prstGeom prst="rect">
            <a:avLst/>
          </a:prstGeom>
          <a:noFill/>
          <a:ln/>
        </p:spPr>
        <p:txBody>
          <a:bodyPr wrap="square" lIns="0" tIns="0" rIns="0" bIns="0" rtlCol="0" anchor="t"/>
          <a:lstStyle/>
          <a:p>
            <a:pPr indent="0" marL="0">
              <a:buNone/>
            </a:pPr>
            <a:r>
              <a:rPr lang="en-US" sz="2200" b="1" dirty="0">
                <a:solidFill>
                  <a:schemeClr val="bg1"/>
                </a:solidFill>
              </a:rPr>
              <a:t>24 / 7 markets</a:t>
            </a:r>
            <a:endParaRPr lang="en-US" sz="2200" dirty="0"/>
          </a:p>
        </p:txBody>
      </p:sp>
      <p:sp>
        <p:nvSpPr>
          <p:cNvPr id="9" name="Problem body 1"/>
          <p:cNvSpPr txBox="1"/>
          <p:nvPr/>
        </p:nvSpPr>
        <p:spPr>
          <a:xfrm>
            <a:off x="914400" y="3566160"/>
            <a:ext cx="2752344" cy="1097280"/>
          </a:xfrm>
          <a:prstGeom prst="rect">
            <a:avLst/>
          </a:prstGeom>
          <a:noFill/>
          <a:ln/>
        </p:spPr>
        <p:txBody>
          <a:bodyPr wrap="square" lIns="0" tIns="0" rIns="0" bIns="0" rtlCol="0" anchor="t"/>
          <a:lstStyle/>
          <a:p>
            <a:pPr indent="0" marL="0">
              <a:buNone/>
            </a:pPr>
            <a:r>
              <a:rPr lang="en-US" sz="1600" dirty="0">
                <a:solidFill>
                  <a:schemeClr val="bg2"/>
                </a:solidFill>
              </a:rPr>
              <a:t>Crypto trades every hour of every day. There is no closing bell and no pause to catch up.</a:t>
            </a:r>
            <a:endParaRPr lang="en-US" sz="1600" dirty="0"/>
          </a:p>
        </p:txBody>
      </p:sp>
      <p:sp>
        <p:nvSpPr>
          <p:cNvPr id="10" name="Problem card 2"/>
          <p:cNvSpPr/>
          <p:nvPr/>
        </p:nvSpPr>
        <p:spPr>
          <a:xfrm>
            <a:off x="4352544" y="1554480"/>
            <a:ext cx="3483864" cy="3246120"/>
          </a:xfrm>
          <a:prstGeom prst="roundRect">
            <a:avLst>
              <a:gd name="adj" fmla="val 3944"/>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11" name="Problem 2 disc"/>
          <p:cNvSpPr/>
          <p:nvPr/>
        </p:nvSpPr>
        <p:spPr>
          <a:xfrm>
            <a:off x="4718304" y="1874520"/>
            <a:ext cx="868680" cy="868680"/>
          </a:xfrm>
          <a:prstGeom prst="ellipse">
            <a:avLst/>
          </a:prstGeom>
          <a:solidFill>
            <a:schemeClr val="accent1">
              <a:alpha val="18000"/>
            </a:schemeClr>
          </a:solidFill>
          <a:ln w="15875">
            <a:solidFill>
              <a:schemeClr val="accent1"/>
            </a:solidFill>
            <a:prstDash val="solid"/>
          </a:ln>
        </p:spPr>
      </p:sp>
      <p:pic>
        <p:nvPicPr>
          <p:cNvPr id="12" name="Problem 2 icon" descr="LayerGroup icon">    </p:cNvPr>
          <p:cNvPicPr>
            <a:picLocks noChangeAspect="1"/>
          </p:cNvPicPr>
          <p:nvPr/>
        </p:nvPicPr>
        <p:blipFill>
          <a:blip r:embed="rId2"/>
          <a:stretch>
            <a:fillRect/>
          </a:stretch>
        </p:blipFill>
        <p:spPr>
          <a:xfrm>
            <a:off x="4935474" y="2091690"/>
            <a:ext cx="434340" cy="434340"/>
          </a:xfrm>
          <a:prstGeom prst="rect">
            <a:avLst/>
          </a:prstGeom>
        </p:spPr>
      </p:pic>
      <p:sp>
        <p:nvSpPr>
          <p:cNvPr id="13" name="Problem title 2"/>
          <p:cNvSpPr txBox="1"/>
          <p:nvPr/>
        </p:nvSpPr>
        <p:spPr>
          <a:xfrm>
            <a:off x="4718304" y="3017520"/>
            <a:ext cx="2752344" cy="457200"/>
          </a:xfrm>
          <a:prstGeom prst="rect">
            <a:avLst/>
          </a:prstGeom>
          <a:noFill/>
          <a:ln/>
        </p:spPr>
        <p:txBody>
          <a:bodyPr wrap="square" lIns="0" tIns="0" rIns="0" bIns="0" rtlCol="0" anchor="t"/>
          <a:lstStyle/>
          <a:p>
            <a:pPr indent="0" marL="0">
              <a:buNone/>
            </a:pPr>
            <a:r>
              <a:rPr lang="en-US" sz="2200" b="1" dirty="0">
                <a:solidFill>
                  <a:schemeClr val="bg1"/>
                </a:solidFill>
              </a:rPr>
              <a:t>Signal overload</a:t>
            </a:r>
            <a:endParaRPr lang="en-US" sz="2200" dirty="0"/>
          </a:p>
        </p:txBody>
      </p:sp>
      <p:sp>
        <p:nvSpPr>
          <p:cNvPr id="14" name="Problem body 2"/>
          <p:cNvSpPr txBox="1"/>
          <p:nvPr/>
        </p:nvSpPr>
        <p:spPr>
          <a:xfrm>
            <a:off x="4718304" y="3566160"/>
            <a:ext cx="2752344" cy="1097280"/>
          </a:xfrm>
          <a:prstGeom prst="rect">
            <a:avLst/>
          </a:prstGeom>
          <a:noFill/>
          <a:ln/>
        </p:spPr>
        <p:txBody>
          <a:bodyPr wrap="square" lIns="0" tIns="0" rIns="0" bIns="0" rtlCol="0" anchor="t"/>
          <a:lstStyle/>
          <a:p>
            <a:pPr indent="0" marL="0">
              <a:buNone/>
            </a:pPr>
            <a:r>
              <a:rPr lang="en-US" sz="1600" dirty="0">
                <a:solidFill>
                  <a:schemeClr val="bg2"/>
                </a:solidFill>
              </a:rPr>
              <a:t>Hundreds of indicators and feeds compete for attention. It is hard to know which ones matter right now.</a:t>
            </a:r>
            <a:endParaRPr lang="en-US" sz="1600" dirty="0"/>
          </a:p>
        </p:txBody>
      </p:sp>
      <p:sp>
        <p:nvSpPr>
          <p:cNvPr id="15" name="Problem card 3"/>
          <p:cNvSpPr/>
          <p:nvPr/>
        </p:nvSpPr>
        <p:spPr>
          <a:xfrm>
            <a:off x="8156448" y="1554480"/>
            <a:ext cx="3483864" cy="3246120"/>
          </a:xfrm>
          <a:prstGeom prst="roundRect">
            <a:avLst>
              <a:gd name="adj" fmla="val 3944"/>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16" name="Problem 3 disc"/>
          <p:cNvSpPr/>
          <p:nvPr/>
        </p:nvSpPr>
        <p:spPr>
          <a:xfrm>
            <a:off x="8522208" y="1874520"/>
            <a:ext cx="868680" cy="868680"/>
          </a:xfrm>
          <a:prstGeom prst="ellipse">
            <a:avLst/>
          </a:prstGeom>
          <a:solidFill>
            <a:schemeClr val="accent1">
              <a:alpha val="18000"/>
            </a:schemeClr>
          </a:solidFill>
          <a:ln w="15875">
            <a:solidFill>
              <a:schemeClr val="accent1"/>
            </a:solidFill>
            <a:prstDash val="solid"/>
          </a:ln>
        </p:spPr>
      </p:sp>
      <p:pic>
        <p:nvPicPr>
          <p:cNvPr id="17" name="Problem 3 icon" descr="University icon">    </p:cNvPr>
          <p:cNvPicPr>
            <a:picLocks noChangeAspect="1"/>
          </p:cNvPicPr>
          <p:nvPr/>
        </p:nvPicPr>
        <p:blipFill>
          <a:blip r:embed="rId3"/>
          <a:stretch>
            <a:fillRect/>
          </a:stretch>
        </p:blipFill>
        <p:spPr>
          <a:xfrm>
            <a:off x="8739378" y="2091690"/>
            <a:ext cx="434340" cy="434340"/>
          </a:xfrm>
          <a:prstGeom prst="rect">
            <a:avLst/>
          </a:prstGeom>
        </p:spPr>
      </p:pic>
      <p:sp>
        <p:nvSpPr>
          <p:cNvPr id="18" name="Problem title 3"/>
          <p:cNvSpPr txBox="1"/>
          <p:nvPr/>
        </p:nvSpPr>
        <p:spPr>
          <a:xfrm>
            <a:off x="8522208" y="3017520"/>
            <a:ext cx="2752344" cy="457200"/>
          </a:xfrm>
          <a:prstGeom prst="rect">
            <a:avLst/>
          </a:prstGeom>
          <a:noFill/>
          <a:ln/>
        </p:spPr>
        <p:txBody>
          <a:bodyPr wrap="square" lIns="0" tIns="0" rIns="0" bIns="0" rtlCol="0" anchor="t"/>
          <a:lstStyle/>
          <a:p>
            <a:pPr indent="0" marL="0">
              <a:buNone/>
            </a:pPr>
            <a:r>
              <a:rPr lang="en-US" sz="2200" b="1" dirty="0">
                <a:solidFill>
                  <a:schemeClr val="bg1"/>
                </a:solidFill>
              </a:rPr>
              <a:t>The institutional gap</a:t>
            </a:r>
            <a:endParaRPr lang="en-US" sz="2200" dirty="0"/>
          </a:p>
        </p:txBody>
      </p:sp>
      <p:sp>
        <p:nvSpPr>
          <p:cNvPr id="19" name="Problem body 3"/>
          <p:cNvSpPr txBox="1"/>
          <p:nvPr/>
        </p:nvSpPr>
        <p:spPr>
          <a:xfrm>
            <a:off x="8522208" y="3566160"/>
            <a:ext cx="2752344" cy="1097280"/>
          </a:xfrm>
          <a:prstGeom prst="rect">
            <a:avLst/>
          </a:prstGeom>
          <a:noFill/>
          <a:ln/>
        </p:spPr>
        <p:txBody>
          <a:bodyPr wrap="square" lIns="0" tIns="0" rIns="0" bIns="0" rtlCol="0" anchor="t"/>
          <a:lstStyle/>
          <a:p>
            <a:pPr indent="0" marL="0">
              <a:buNone/>
            </a:pPr>
            <a:r>
              <a:rPr lang="en-US" sz="1600" dirty="0">
                <a:solidFill>
                  <a:schemeClr val="bg2"/>
                </a:solidFill>
              </a:rPr>
              <a:t>Advanced deep-learning tooling has rarely been accessible to individual traders and trading communities.</a:t>
            </a:r>
            <a:endParaRPr lang="en-US" sz="1600" dirty="0"/>
          </a:p>
        </p:txBody>
      </p:sp>
      <p:sp>
        <p:nvSpPr>
          <p:cNvPr id="20" name="Bottom line banner"/>
          <p:cNvSpPr/>
          <p:nvPr/>
        </p:nvSpPr>
        <p:spPr>
          <a:xfrm>
            <a:off x="548640" y="5120640"/>
            <a:ext cx="11091672" cy="1005840"/>
          </a:xfrm>
          <a:prstGeom prst="roundRect">
            <a:avLst>
              <a:gd name="adj" fmla="val 12727"/>
            </a:avLst>
          </a:prstGeom>
          <a:solidFill>
            <a:schemeClr val="accent1">
              <a:alpha val="14000"/>
            </a:schemeClr>
          </a:solidFill>
          <a:ln w="12700">
            <a:solidFill>
              <a:schemeClr val="accent1"/>
            </a:solidFill>
            <a:prstDash val="solid"/>
          </a:ln>
        </p:spPr>
      </p:sp>
      <p:sp>
        <p:nvSpPr>
          <p:cNvPr id="21" name="Bottom line text"/>
          <p:cNvSpPr txBox="1"/>
          <p:nvPr/>
        </p:nvSpPr>
        <p:spPr>
          <a:xfrm>
            <a:off x="868680" y="5120640"/>
            <a:ext cx="10424160" cy="1005840"/>
          </a:xfrm>
          <a:prstGeom prst="rect">
            <a:avLst/>
          </a:prstGeom>
          <a:noFill/>
          <a:ln/>
        </p:spPr>
        <p:txBody>
          <a:bodyPr wrap="square" lIns="0" tIns="0" rIns="0" bIns="0" rtlCol="0" anchor="ctr"/>
          <a:lstStyle/>
          <a:p>
            <a:pPr indent="0" marL="0">
              <a:buNone/>
            </a:pPr>
            <a:r>
              <a:rPr lang="en-US" sz="2400" b="1" dirty="0">
                <a:solidFill>
                  <a:schemeClr val="accent1"/>
                </a:solidFill>
              </a:rPr>
              <a:t>askHVTS.AI </a:t>
            </a:r>
            <a:pPr indent="0" marL="0">
              <a:buNone/>
            </a:pPr>
            <a:r>
              <a:rPr lang="en-US" sz="2400" b="1" dirty="0">
                <a:solidFill>
                  <a:schemeClr val="bg1"/>
                </a:solidFill>
              </a:rPr>
              <a:t>turns a deep-learning engine into answers you can simply ask for.</a:t>
            </a:r>
            <a:endParaRPr lang="en-US" sz="2400" dirty="0"/>
          </a:p>
        </p:txBody>
      </p:sp>
      <p:sp>
        <p:nvSpPr>
          <p:cNvPr id="25" name="Slide Number Placeholder 0"/>
          <p:cNvSpPr>
            <a:spLocks noGrp="1"/>
          </p:cNvSpPr>
          <p:nvPr>
            <p:ph type="sldNum" sz="quarter" idx="4294967295"/>
          </p:nvPr>
        </p:nvSpPr>
        <p:spPr>
          <a:xfrm>
            <a:off x="11091672" y="6437376"/>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1672" cy="822960"/>
          </a:xfrm>
          <a:prstGeom prst="rect">
            <a:avLst/>
          </a:prstGeom>
          <a:noFill/>
          <a:ln/>
        </p:spPr>
        <p:txBody>
          <a:bodyPr wrap="square" lIns="0" tIns="0" rIns="0" bIns="0" rtlCol="0" anchor="ctr"/>
          <a:lstStyle/>
          <a:p>
            <a:pPr algn="l" indent="0" marL="0">
              <a:buNone/>
            </a:pPr>
            <a:r>
              <a:rPr lang="en-US" sz="3600" b="1" dirty="0">
                <a:solidFill>
                  <a:schemeClr val="bg1"/>
                </a:solidFill>
              </a:rPr>
              <a:t>Meet the HVTS Neural Network</a:t>
            </a:r>
            <a:endParaRPr lang="en-US" sz="3600" dirty="0"/>
          </a:p>
        </p:txBody>
      </p:sp>
      <p:sp>
        <p:nvSpPr>
          <p:cNvPr id="3" name="Section tag"/>
          <p:cNvSpPr txBox="1"/>
          <p:nvPr/>
        </p:nvSpPr>
        <p:spPr>
          <a:xfrm>
            <a:off x="7955280" y="146304"/>
            <a:ext cx="3685032" cy="228600"/>
          </a:xfrm>
          <a:prstGeom prst="rect">
            <a:avLst/>
          </a:prstGeom>
          <a:noFill/>
          <a:ln/>
        </p:spPr>
        <p:txBody>
          <a:bodyPr wrap="square" lIns="0" tIns="0" rIns="0" bIns="0" rtlCol="0" anchor="t"/>
          <a:lstStyle/>
          <a:p>
            <a:pPr algn="r" indent="0" marL="0">
              <a:buNone/>
            </a:pPr>
            <a:r>
              <a:rPr lang="en-US" sz="1000" b="1" spc="300" kern="0" dirty="0">
                <a:solidFill>
                  <a:schemeClr val="accent1"/>
                </a:solidFill>
              </a:rPr>
              <a:t>THE TECHNOLOGY</a:t>
            </a:r>
            <a:endParaRPr lang="en-US" sz="1000" dirty="0"/>
          </a:p>
        </p:txBody>
      </p:sp>
      <p:sp>
        <p:nvSpPr>
          <p:cNvPr id="5" name="Output row 1"/>
          <p:cNvSpPr/>
          <p:nvPr/>
        </p:nvSpPr>
        <p:spPr>
          <a:xfrm>
            <a:off x="548640" y="1508760"/>
            <a:ext cx="6126480" cy="1024128"/>
          </a:xfrm>
          <a:prstGeom prst="roundRect">
            <a:avLst>
              <a:gd name="adj" fmla="val 12500"/>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6" name="Output 1 disc"/>
          <p:cNvSpPr/>
          <p:nvPr/>
        </p:nvSpPr>
        <p:spPr>
          <a:xfrm>
            <a:off x="777240" y="1664208"/>
            <a:ext cx="713232" cy="713232"/>
          </a:xfrm>
          <a:prstGeom prst="ellipse">
            <a:avLst/>
          </a:prstGeom>
          <a:solidFill>
            <a:schemeClr val="accent1">
              <a:alpha val="18000"/>
            </a:schemeClr>
          </a:solidFill>
          <a:ln w="15875">
            <a:solidFill>
              <a:schemeClr val="accent1"/>
            </a:solidFill>
            <a:prstDash val="solid"/>
          </a:ln>
        </p:spPr>
      </p:sp>
      <p:pic>
        <p:nvPicPr>
          <p:cNvPr id="7" name="Output 1 icon" descr="ChartLine icon">    </p:cNvPr>
          <p:cNvPicPr>
            <a:picLocks noChangeAspect="1"/>
          </p:cNvPicPr>
          <p:nvPr/>
        </p:nvPicPr>
        <p:blipFill>
          <a:blip r:embed="rId1"/>
          <a:stretch>
            <a:fillRect/>
          </a:stretch>
        </p:blipFill>
        <p:spPr>
          <a:xfrm>
            <a:off x="955548" y="1842516"/>
            <a:ext cx="356616" cy="356616"/>
          </a:xfrm>
          <a:prstGeom prst="rect">
            <a:avLst/>
          </a:prstGeom>
        </p:spPr>
      </p:pic>
      <p:sp>
        <p:nvSpPr>
          <p:cNvPr id="8" name="Output title 1"/>
          <p:cNvSpPr txBox="1"/>
          <p:nvPr/>
        </p:nvSpPr>
        <p:spPr>
          <a:xfrm>
            <a:off x="1737360" y="1636776"/>
            <a:ext cx="4754880" cy="384048"/>
          </a:xfrm>
          <a:prstGeom prst="rect">
            <a:avLst/>
          </a:prstGeom>
          <a:noFill/>
          <a:ln/>
        </p:spPr>
        <p:txBody>
          <a:bodyPr wrap="square" lIns="0" tIns="0" rIns="0" bIns="0" rtlCol="0" anchor="t"/>
          <a:lstStyle/>
          <a:p>
            <a:pPr indent="0" marL="0">
              <a:buNone/>
            </a:pPr>
            <a:r>
              <a:rPr lang="en-US" sz="2000" b="1" dirty="0">
                <a:solidFill>
                  <a:schemeClr val="bg1"/>
                </a:solidFill>
              </a:rPr>
              <a:t>Trend</a:t>
            </a:r>
            <a:endParaRPr lang="en-US" sz="2000" dirty="0"/>
          </a:p>
        </p:txBody>
      </p:sp>
      <p:sp>
        <p:nvSpPr>
          <p:cNvPr id="9" name="Output body 1"/>
          <p:cNvSpPr txBox="1"/>
          <p:nvPr/>
        </p:nvSpPr>
        <p:spPr>
          <a:xfrm>
            <a:off x="1737360" y="2020824"/>
            <a:ext cx="4754880" cy="457200"/>
          </a:xfrm>
          <a:prstGeom prst="rect">
            <a:avLst/>
          </a:prstGeom>
          <a:noFill/>
          <a:ln/>
        </p:spPr>
        <p:txBody>
          <a:bodyPr wrap="square" lIns="0" tIns="0" rIns="0" bIns="0" rtlCol="0" anchor="t"/>
          <a:lstStyle/>
          <a:p>
            <a:pPr indent="0" marL="0">
              <a:buNone/>
            </a:pPr>
            <a:r>
              <a:rPr lang="en-US" sz="1400" dirty="0">
                <a:solidFill>
                  <a:schemeClr val="bg2"/>
                </a:solidFill>
              </a:rPr>
              <a:t>Five-class call from strong bearish to strong bullish</a:t>
            </a:r>
            <a:endParaRPr lang="en-US" sz="1400" dirty="0"/>
          </a:p>
        </p:txBody>
      </p:sp>
      <p:sp>
        <p:nvSpPr>
          <p:cNvPr id="10" name="Output row 2"/>
          <p:cNvSpPr/>
          <p:nvPr/>
        </p:nvSpPr>
        <p:spPr>
          <a:xfrm>
            <a:off x="548640" y="2697480"/>
            <a:ext cx="6126480" cy="1024128"/>
          </a:xfrm>
          <a:prstGeom prst="roundRect">
            <a:avLst>
              <a:gd name="adj" fmla="val 12500"/>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11" name="Output 2 disc"/>
          <p:cNvSpPr/>
          <p:nvPr/>
        </p:nvSpPr>
        <p:spPr>
          <a:xfrm>
            <a:off x="777240" y="2852928"/>
            <a:ext cx="713232" cy="713232"/>
          </a:xfrm>
          <a:prstGeom prst="ellipse">
            <a:avLst/>
          </a:prstGeom>
          <a:solidFill>
            <a:schemeClr val="accent1">
              <a:alpha val="18000"/>
            </a:schemeClr>
          </a:solidFill>
          <a:ln w="15875">
            <a:solidFill>
              <a:schemeClr val="accent1"/>
            </a:solidFill>
            <a:prstDash val="solid"/>
          </a:ln>
        </p:spPr>
      </p:sp>
      <p:pic>
        <p:nvPicPr>
          <p:cNvPr id="12" name="Output 2 icon" descr="Coins icon">    </p:cNvPr>
          <p:cNvPicPr>
            <a:picLocks noChangeAspect="1"/>
          </p:cNvPicPr>
          <p:nvPr/>
        </p:nvPicPr>
        <p:blipFill>
          <a:blip r:embed="rId2"/>
          <a:stretch>
            <a:fillRect/>
          </a:stretch>
        </p:blipFill>
        <p:spPr>
          <a:xfrm>
            <a:off x="955548" y="3031236"/>
            <a:ext cx="356616" cy="356616"/>
          </a:xfrm>
          <a:prstGeom prst="rect">
            <a:avLst/>
          </a:prstGeom>
        </p:spPr>
      </p:pic>
      <p:sp>
        <p:nvSpPr>
          <p:cNvPr id="13" name="Output title 2"/>
          <p:cNvSpPr txBox="1"/>
          <p:nvPr/>
        </p:nvSpPr>
        <p:spPr>
          <a:xfrm>
            <a:off x="1737360" y="2825496"/>
            <a:ext cx="4754880" cy="384048"/>
          </a:xfrm>
          <a:prstGeom prst="rect">
            <a:avLst/>
          </a:prstGeom>
          <a:noFill/>
          <a:ln/>
        </p:spPr>
        <p:txBody>
          <a:bodyPr wrap="square" lIns="0" tIns="0" rIns="0" bIns="0" rtlCol="0" anchor="t"/>
          <a:lstStyle/>
          <a:p>
            <a:pPr indent="0" marL="0">
              <a:buNone/>
            </a:pPr>
            <a:r>
              <a:rPr lang="en-US" sz="2000" b="1" dirty="0">
                <a:solidFill>
                  <a:schemeClr val="bg1"/>
                </a:solidFill>
              </a:rPr>
              <a:t>Price path</a:t>
            </a:r>
            <a:endParaRPr lang="en-US" sz="2000" dirty="0"/>
          </a:p>
        </p:txBody>
      </p:sp>
      <p:sp>
        <p:nvSpPr>
          <p:cNvPr id="14" name="Output body 2"/>
          <p:cNvSpPr txBox="1"/>
          <p:nvPr/>
        </p:nvSpPr>
        <p:spPr>
          <a:xfrm>
            <a:off x="1737360" y="3209544"/>
            <a:ext cx="4754880" cy="457200"/>
          </a:xfrm>
          <a:prstGeom prst="rect">
            <a:avLst/>
          </a:prstGeom>
          <a:noFill/>
          <a:ln/>
        </p:spPr>
        <p:txBody>
          <a:bodyPr wrap="square" lIns="0" tIns="0" rIns="0" bIns="0" rtlCol="0" anchor="t"/>
          <a:lstStyle/>
          <a:p>
            <a:pPr indent="0" marL="0">
              <a:buNone/>
            </a:pPr>
            <a:r>
              <a:rPr lang="en-US" sz="1400" dirty="0">
                <a:solidFill>
                  <a:schemeClr val="bg2"/>
                </a:solidFill>
              </a:rPr>
              <a:t>Projected moves for the next five 4-hour steps (20 hours)</a:t>
            </a:r>
            <a:endParaRPr lang="en-US" sz="1400" dirty="0"/>
          </a:p>
        </p:txBody>
      </p:sp>
      <p:sp>
        <p:nvSpPr>
          <p:cNvPr id="15" name="Output row 3"/>
          <p:cNvSpPr/>
          <p:nvPr/>
        </p:nvSpPr>
        <p:spPr>
          <a:xfrm>
            <a:off x="548640" y="3886200"/>
            <a:ext cx="6126480" cy="1024128"/>
          </a:xfrm>
          <a:prstGeom prst="roundRect">
            <a:avLst>
              <a:gd name="adj" fmla="val 12500"/>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16" name="Output 3 disc"/>
          <p:cNvSpPr/>
          <p:nvPr/>
        </p:nvSpPr>
        <p:spPr>
          <a:xfrm>
            <a:off x="777240" y="4041648"/>
            <a:ext cx="713232" cy="713232"/>
          </a:xfrm>
          <a:prstGeom prst="ellipse">
            <a:avLst/>
          </a:prstGeom>
          <a:solidFill>
            <a:schemeClr val="accent1">
              <a:alpha val="18000"/>
            </a:schemeClr>
          </a:solidFill>
          <a:ln w="15875">
            <a:solidFill>
              <a:schemeClr val="accent1"/>
            </a:solidFill>
            <a:prstDash val="solid"/>
          </a:ln>
        </p:spPr>
      </p:sp>
      <p:pic>
        <p:nvPicPr>
          <p:cNvPr id="17" name="Output 3 icon" descr="WaveSquare icon">    </p:cNvPr>
          <p:cNvPicPr>
            <a:picLocks noChangeAspect="1"/>
          </p:cNvPicPr>
          <p:nvPr/>
        </p:nvPicPr>
        <p:blipFill>
          <a:blip r:embed="rId3"/>
          <a:stretch>
            <a:fillRect/>
          </a:stretch>
        </p:blipFill>
        <p:spPr>
          <a:xfrm>
            <a:off x="955548" y="4219956"/>
            <a:ext cx="356616" cy="356616"/>
          </a:xfrm>
          <a:prstGeom prst="rect">
            <a:avLst/>
          </a:prstGeom>
        </p:spPr>
      </p:pic>
      <p:sp>
        <p:nvSpPr>
          <p:cNvPr id="18" name="Output title 3"/>
          <p:cNvSpPr txBox="1"/>
          <p:nvPr/>
        </p:nvSpPr>
        <p:spPr>
          <a:xfrm>
            <a:off x="1737360" y="4014216"/>
            <a:ext cx="4754880" cy="384048"/>
          </a:xfrm>
          <a:prstGeom prst="rect">
            <a:avLst/>
          </a:prstGeom>
          <a:noFill/>
          <a:ln/>
        </p:spPr>
        <p:txBody>
          <a:bodyPr wrap="square" lIns="0" tIns="0" rIns="0" bIns="0" rtlCol="0" anchor="t"/>
          <a:lstStyle/>
          <a:p>
            <a:pPr indent="0" marL="0">
              <a:buNone/>
            </a:pPr>
            <a:r>
              <a:rPr lang="en-US" sz="2000" b="1" dirty="0">
                <a:solidFill>
                  <a:schemeClr val="bg1"/>
                </a:solidFill>
              </a:rPr>
              <a:t>Volatility</a:t>
            </a:r>
            <a:endParaRPr lang="en-US" sz="2000" dirty="0"/>
          </a:p>
        </p:txBody>
      </p:sp>
      <p:sp>
        <p:nvSpPr>
          <p:cNvPr id="19" name="Output body 3"/>
          <p:cNvSpPr txBox="1"/>
          <p:nvPr/>
        </p:nvSpPr>
        <p:spPr>
          <a:xfrm>
            <a:off x="1737360" y="4398264"/>
            <a:ext cx="4754880" cy="457200"/>
          </a:xfrm>
          <a:prstGeom prst="rect">
            <a:avLst/>
          </a:prstGeom>
          <a:noFill/>
          <a:ln/>
        </p:spPr>
        <p:txBody>
          <a:bodyPr wrap="square" lIns="0" tIns="0" rIns="0" bIns="0" rtlCol="0" anchor="t"/>
          <a:lstStyle/>
          <a:p>
            <a:pPr indent="0" marL="0">
              <a:buNone/>
            </a:pPr>
            <a:r>
              <a:rPr lang="en-US" sz="1400" dirty="0">
                <a:solidFill>
                  <a:schemeClr val="bg2"/>
                </a:solidFill>
              </a:rPr>
              <a:t>Expected size of coming moves, mapped to LOW / MEDIUM / HIGH risk</a:t>
            </a:r>
            <a:endParaRPr lang="en-US" sz="1400" dirty="0"/>
          </a:p>
        </p:txBody>
      </p:sp>
      <p:sp>
        <p:nvSpPr>
          <p:cNvPr id="20" name="Output row 4"/>
          <p:cNvSpPr/>
          <p:nvPr/>
        </p:nvSpPr>
        <p:spPr>
          <a:xfrm>
            <a:off x="548640" y="5074920"/>
            <a:ext cx="6126480" cy="1024128"/>
          </a:xfrm>
          <a:prstGeom prst="roundRect">
            <a:avLst>
              <a:gd name="adj" fmla="val 12500"/>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21" name="Output 4 disc"/>
          <p:cNvSpPr/>
          <p:nvPr/>
        </p:nvSpPr>
        <p:spPr>
          <a:xfrm>
            <a:off x="777240" y="5230368"/>
            <a:ext cx="713232" cy="713232"/>
          </a:xfrm>
          <a:prstGeom prst="ellipse">
            <a:avLst/>
          </a:prstGeom>
          <a:solidFill>
            <a:schemeClr val="accent1">
              <a:alpha val="18000"/>
            </a:schemeClr>
          </a:solidFill>
          <a:ln w="15875">
            <a:solidFill>
              <a:schemeClr val="accent1"/>
            </a:solidFill>
            <a:prstDash val="solid"/>
          </a:ln>
        </p:spPr>
      </p:sp>
      <p:pic>
        <p:nvPicPr>
          <p:cNvPr id="22" name="Output 4 icon" descr="ShieldAlt icon">    </p:cNvPr>
          <p:cNvPicPr>
            <a:picLocks noChangeAspect="1"/>
          </p:cNvPicPr>
          <p:nvPr/>
        </p:nvPicPr>
        <p:blipFill>
          <a:blip r:embed="rId4"/>
          <a:stretch>
            <a:fillRect/>
          </a:stretch>
        </p:blipFill>
        <p:spPr>
          <a:xfrm>
            <a:off x="955548" y="5408676"/>
            <a:ext cx="356616" cy="356616"/>
          </a:xfrm>
          <a:prstGeom prst="rect">
            <a:avLst/>
          </a:prstGeom>
        </p:spPr>
      </p:pic>
      <p:sp>
        <p:nvSpPr>
          <p:cNvPr id="23" name="Output title 4"/>
          <p:cNvSpPr txBox="1"/>
          <p:nvPr/>
        </p:nvSpPr>
        <p:spPr>
          <a:xfrm>
            <a:off x="1737360" y="5202936"/>
            <a:ext cx="4754880" cy="384048"/>
          </a:xfrm>
          <a:prstGeom prst="rect">
            <a:avLst/>
          </a:prstGeom>
          <a:noFill/>
          <a:ln/>
        </p:spPr>
        <p:txBody>
          <a:bodyPr wrap="square" lIns="0" tIns="0" rIns="0" bIns="0" rtlCol="0" anchor="t"/>
          <a:lstStyle/>
          <a:p>
            <a:pPr indent="0" marL="0">
              <a:buNone/>
            </a:pPr>
            <a:r>
              <a:rPr lang="en-US" sz="2000" b="1" dirty="0">
                <a:solidFill>
                  <a:schemeClr val="bg1"/>
                </a:solidFill>
              </a:rPr>
              <a:t>Confidence</a:t>
            </a:r>
            <a:endParaRPr lang="en-US" sz="2000" dirty="0"/>
          </a:p>
        </p:txBody>
      </p:sp>
      <p:sp>
        <p:nvSpPr>
          <p:cNvPr id="24" name="Output body 4"/>
          <p:cNvSpPr txBox="1"/>
          <p:nvPr/>
        </p:nvSpPr>
        <p:spPr>
          <a:xfrm>
            <a:off x="1737360" y="5586984"/>
            <a:ext cx="4754880" cy="457200"/>
          </a:xfrm>
          <a:prstGeom prst="rect">
            <a:avLst/>
          </a:prstGeom>
          <a:noFill/>
          <a:ln/>
        </p:spPr>
        <p:txBody>
          <a:bodyPr wrap="square" lIns="0" tIns="0" rIns="0" bIns="0" rtlCol="0" anchor="t"/>
          <a:lstStyle/>
          <a:p>
            <a:pPr indent="0" marL="0">
              <a:buNone/>
            </a:pPr>
            <a:r>
              <a:rPr lang="en-US" sz="1400" dirty="0">
                <a:solidFill>
                  <a:schemeClr val="bg2"/>
                </a:solidFill>
              </a:rPr>
              <a:t>A market-stability score showing how orderly conditions look</a:t>
            </a:r>
            <a:endParaRPr lang="en-US" sz="1400" dirty="0"/>
          </a:p>
        </p:txBody>
      </p:sp>
      <p:sp>
        <p:nvSpPr>
          <p:cNvPr id="25" name="Stat tile 1"/>
          <p:cNvSpPr/>
          <p:nvPr/>
        </p:nvSpPr>
        <p:spPr>
          <a:xfrm>
            <a:off x="7040880" y="1508760"/>
            <a:ext cx="2167128" cy="2194560"/>
          </a:xfrm>
          <a:prstGeom prst="roundRect">
            <a:avLst>
              <a:gd name="adj" fmla="val 5907"/>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26" name="Stat value 1"/>
          <p:cNvSpPr txBox="1"/>
          <p:nvPr/>
        </p:nvSpPr>
        <p:spPr>
          <a:xfrm>
            <a:off x="7040880" y="1801368"/>
            <a:ext cx="2167128" cy="1005840"/>
          </a:xfrm>
          <a:prstGeom prst="rect">
            <a:avLst/>
          </a:prstGeom>
          <a:noFill/>
          <a:ln/>
        </p:spPr>
        <p:txBody>
          <a:bodyPr wrap="square" lIns="0" tIns="0" rIns="0" bIns="0" rtlCol="0" anchor="ctr"/>
          <a:lstStyle/>
          <a:p>
            <a:pPr algn="ctr" indent="0" marL="0">
              <a:buNone/>
            </a:pPr>
            <a:r>
              <a:rPr lang="en-US" sz="6000" b="1" dirty="0">
                <a:solidFill>
                  <a:schemeClr val="accent1"/>
                </a:solidFill>
                <a:latin typeface="+mj-lt" pitchFamily="34" charset="0"/>
                <a:ea typeface="+mj-lt" pitchFamily="34" charset="-122"/>
                <a:cs typeface="+mj-lt" pitchFamily="34" charset="-120"/>
              </a:rPr>
              <a:t>76</a:t>
            </a:r>
            <a:endParaRPr lang="en-US" sz="6000" dirty="0"/>
          </a:p>
        </p:txBody>
      </p:sp>
      <p:sp>
        <p:nvSpPr>
          <p:cNvPr id="27" name="Stat label 1"/>
          <p:cNvSpPr txBox="1"/>
          <p:nvPr/>
        </p:nvSpPr>
        <p:spPr>
          <a:xfrm>
            <a:off x="7223760" y="2880360"/>
            <a:ext cx="1801368" cy="640080"/>
          </a:xfrm>
          <a:prstGeom prst="rect">
            <a:avLst/>
          </a:prstGeom>
          <a:noFill/>
          <a:ln/>
        </p:spPr>
        <p:txBody>
          <a:bodyPr wrap="square" lIns="0" tIns="0" rIns="0" bIns="0" rtlCol="0" anchor="t"/>
          <a:lstStyle/>
          <a:p>
            <a:pPr algn="ctr" indent="0" marL="0">
              <a:buNone/>
            </a:pPr>
            <a:r>
              <a:rPr lang="en-US" sz="1500" dirty="0">
                <a:solidFill>
                  <a:schemeClr val="bg2"/>
                </a:solidFill>
              </a:rPr>
              <a:t>engineered features</a:t>
            </a:r>
            <a:endParaRPr lang="en-US" sz="1500" dirty="0"/>
          </a:p>
        </p:txBody>
      </p:sp>
      <p:sp>
        <p:nvSpPr>
          <p:cNvPr id="28" name="Stat tile 2"/>
          <p:cNvSpPr/>
          <p:nvPr/>
        </p:nvSpPr>
        <p:spPr>
          <a:xfrm>
            <a:off x="9473184" y="1508760"/>
            <a:ext cx="2167128" cy="2194560"/>
          </a:xfrm>
          <a:prstGeom prst="roundRect">
            <a:avLst>
              <a:gd name="adj" fmla="val 5907"/>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29" name="Stat value 2"/>
          <p:cNvSpPr txBox="1"/>
          <p:nvPr/>
        </p:nvSpPr>
        <p:spPr>
          <a:xfrm>
            <a:off x="9473184" y="1801368"/>
            <a:ext cx="2167128" cy="1005840"/>
          </a:xfrm>
          <a:prstGeom prst="rect">
            <a:avLst/>
          </a:prstGeom>
          <a:noFill/>
          <a:ln/>
        </p:spPr>
        <p:txBody>
          <a:bodyPr wrap="square" lIns="0" tIns="0" rIns="0" bIns="0" rtlCol="0" anchor="ctr"/>
          <a:lstStyle/>
          <a:p>
            <a:pPr algn="ctr" indent="0" marL="0">
              <a:buNone/>
            </a:pPr>
            <a:r>
              <a:rPr lang="en-US" sz="6000" b="1" dirty="0">
                <a:solidFill>
                  <a:schemeClr val="accent1"/>
                </a:solidFill>
                <a:latin typeface="+mj-lt" pitchFamily="34" charset="0"/>
                <a:ea typeface="+mj-lt" pitchFamily="34" charset="-122"/>
                <a:cs typeface="+mj-lt" pitchFamily="34" charset="-120"/>
              </a:rPr>
              <a:t>4</a:t>
            </a:r>
            <a:endParaRPr lang="en-US" sz="6000" dirty="0"/>
          </a:p>
        </p:txBody>
      </p:sp>
      <p:sp>
        <p:nvSpPr>
          <p:cNvPr id="30" name="Stat label 2"/>
          <p:cNvSpPr txBox="1"/>
          <p:nvPr/>
        </p:nvSpPr>
        <p:spPr>
          <a:xfrm>
            <a:off x="9656064" y="2880360"/>
            <a:ext cx="1801368" cy="640080"/>
          </a:xfrm>
          <a:prstGeom prst="rect">
            <a:avLst/>
          </a:prstGeom>
          <a:noFill/>
          <a:ln/>
        </p:spPr>
        <p:txBody>
          <a:bodyPr wrap="square" lIns="0" tIns="0" rIns="0" bIns="0" rtlCol="0" anchor="t"/>
          <a:lstStyle/>
          <a:p>
            <a:pPr algn="ctr" indent="0" marL="0">
              <a:buNone/>
            </a:pPr>
            <a:r>
              <a:rPr lang="en-US" sz="1500" dirty="0">
                <a:solidFill>
                  <a:schemeClr val="bg2"/>
                </a:solidFill>
              </a:rPr>
              <a:t>outputs per forward pass</a:t>
            </a:r>
            <a:endParaRPr lang="en-US" sz="1500" dirty="0"/>
          </a:p>
        </p:txBody>
      </p:sp>
      <p:sp>
        <p:nvSpPr>
          <p:cNvPr id="31" name="Stat tile 3"/>
          <p:cNvSpPr/>
          <p:nvPr/>
        </p:nvSpPr>
        <p:spPr>
          <a:xfrm>
            <a:off x="7040880" y="3931920"/>
            <a:ext cx="2167128" cy="2194560"/>
          </a:xfrm>
          <a:prstGeom prst="roundRect">
            <a:avLst>
              <a:gd name="adj" fmla="val 5907"/>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32" name="Stat value 3"/>
          <p:cNvSpPr txBox="1"/>
          <p:nvPr/>
        </p:nvSpPr>
        <p:spPr>
          <a:xfrm>
            <a:off x="7040880" y="4224528"/>
            <a:ext cx="2167128" cy="1005840"/>
          </a:xfrm>
          <a:prstGeom prst="rect">
            <a:avLst/>
          </a:prstGeom>
          <a:noFill/>
          <a:ln/>
        </p:spPr>
        <p:txBody>
          <a:bodyPr wrap="square" lIns="0" tIns="0" rIns="0" bIns="0" rtlCol="0" anchor="ctr"/>
          <a:lstStyle/>
          <a:p>
            <a:pPr algn="ctr" indent="0" marL="0">
              <a:buNone/>
            </a:pPr>
            <a:r>
              <a:rPr lang="en-US" sz="6000" b="1" dirty="0">
                <a:solidFill>
                  <a:schemeClr val="accent1"/>
                </a:solidFill>
                <a:latin typeface="+mj-lt" pitchFamily="34" charset="0"/>
                <a:ea typeface="+mj-lt" pitchFamily="34" charset="-122"/>
                <a:cs typeface="+mj-lt" pitchFamily="34" charset="-120"/>
              </a:rPr>
              <a:t>20h</a:t>
            </a:r>
            <a:endParaRPr lang="en-US" sz="6000" dirty="0"/>
          </a:p>
        </p:txBody>
      </p:sp>
      <p:sp>
        <p:nvSpPr>
          <p:cNvPr id="33" name="Stat label 3"/>
          <p:cNvSpPr txBox="1"/>
          <p:nvPr/>
        </p:nvSpPr>
        <p:spPr>
          <a:xfrm>
            <a:off x="7223760" y="5303520"/>
            <a:ext cx="1801368" cy="640080"/>
          </a:xfrm>
          <a:prstGeom prst="rect">
            <a:avLst/>
          </a:prstGeom>
          <a:noFill/>
          <a:ln/>
        </p:spPr>
        <p:txBody>
          <a:bodyPr wrap="square" lIns="0" tIns="0" rIns="0" bIns="0" rtlCol="0" anchor="t"/>
          <a:lstStyle/>
          <a:p>
            <a:pPr algn="ctr" indent="0" marL="0">
              <a:buNone/>
            </a:pPr>
            <a:r>
              <a:rPr lang="en-US" sz="1500" dirty="0">
                <a:solidFill>
                  <a:schemeClr val="bg2"/>
                </a:solidFill>
              </a:rPr>
              <a:t>forecast horizon</a:t>
            </a:r>
            <a:endParaRPr lang="en-US" sz="1500" dirty="0"/>
          </a:p>
        </p:txBody>
      </p:sp>
      <p:sp>
        <p:nvSpPr>
          <p:cNvPr id="34" name="Stat tile 4"/>
          <p:cNvSpPr/>
          <p:nvPr/>
        </p:nvSpPr>
        <p:spPr>
          <a:xfrm>
            <a:off x="9473184" y="3931920"/>
            <a:ext cx="2167128" cy="2194560"/>
          </a:xfrm>
          <a:prstGeom prst="roundRect">
            <a:avLst>
              <a:gd name="adj" fmla="val 5907"/>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35" name="Stat value 4"/>
          <p:cNvSpPr txBox="1"/>
          <p:nvPr/>
        </p:nvSpPr>
        <p:spPr>
          <a:xfrm>
            <a:off x="9473184" y="4224528"/>
            <a:ext cx="2167128" cy="1005840"/>
          </a:xfrm>
          <a:prstGeom prst="rect">
            <a:avLst/>
          </a:prstGeom>
          <a:noFill/>
          <a:ln/>
        </p:spPr>
        <p:txBody>
          <a:bodyPr wrap="square" lIns="0" tIns="0" rIns="0" bIns="0" rtlCol="0" anchor="ctr"/>
          <a:lstStyle/>
          <a:p>
            <a:pPr algn="ctr" indent="0" marL="0">
              <a:buNone/>
            </a:pPr>
            <a:r>
              <a:rPr lang="en-US" sz="6000" b="1" dirty="0">
                <a:solidFill>
                  <a:schemeClr val="accent1"/>
                </a:solidFill>
                <a:latin typeface="+mj-lt" pitchFamily="34" charset="0"/>
                <a:ea typeface="+mj-lt" pitchFamily="34" charset="-122"/>
                <a:cs typeface="+mj-lt" pitchFamily="34" charset="-120"/>
              </a:rPr>
              <a:t>12h</a:t>
            </a:r>
            <a:endParaRPr lang="en-US" sz="6000" dirty="0"/>
          </a:p>
        </p:txBody>
      </p:sp>
      <p:sp>
        <p:nvSpPr>
          <p:cNvPr id="36" name="Stat label 4"/>
          <p:cNvSpPr txBox="1"/>
          <p:nvPr/>
        </p:nvSpPr>
        <p:spPr>
          <a:xfrm>
            <a:off x="9656064" y="5303520"/>
            <a:ext cx="1801368" cy="640080"/>
          </a:xfrm>
          <a:prstGeom prst="rect">
            <a:avLst/>
          </a:prstGeom>
          <a:noFill/>
          <a:ln/>
        </p:spPr>
        <p:txBody>
          <a:bodyPr wrap="square" lIns="0" tIns="0" rIns="0" bIns="0" rtlCol="0" anchor="t"/>
          <a:lstStyle/>
          <a:p>
            <a:pPr algn="ctr" indent="0" marL="0">
              <a:buNone/>
            </a:pPr>
            <a:r>
              <a:rPr lang="en-US" sz="1500" dirty="0">
                <a:solidFill>
                  <a:schemeClr val="bg2"/>
                </a:solidFill>
              </a:rPr>
              <a:t>automatic retrain cycle</a:t>
            </a:r>
            <a:endParaRPr lang="en-US" sz="1500" dirty="0"/>
          </a:p>
        </p:txBody>
      </p:sp>
      <p:sp>
        <p:nvSpPr>
          <p:cNvPr id="25" name="Slide Number Placeholder 0"/>
          <p:cNvSpPr>
            <a:spLocks noGrp="1"/>
          </p:cNvSpPr>
          <p:nvPr>
            <p:ph type="sldNum" sz="quarter" idx="4294967295"/>
          </p:nvPr>
        </p:nvSpPr>
        <p:spPr>
          <a:xfrm>
            <a:off x="11091672" y="6437376"/>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1672" cy="822960"/>
          </a:xfrm>
          <a:prstGeom prst="rect">
            <a:avLst/>
          </a:prstGeom>
          <a:noFill/>
          <a:ln/>
        </p:spPr>
        <p:txBody>
          <a:bodyPr wrap="square" lIns="0" tIns="0" rIns="0" bIns="0" rtlCol="0" anchor="ctr"/>
          <a:lstStyle/>
          <a:p>
            <a:pPr algn="l" indent="0" marL="0">
              <a:buNone/>
            </a:pPr>
            <a:r>
              <a:rPr lang="en-US" sz="3600" b="1" dirty="0">
                <a:solidFill>
                  <a:schemeClr val="bg1"/>
                </a:solidFill>
              </a:rPr>
              <a:t>From raw candles to live signals</a:t>
            </a:r>
            <a:endParaRPr lang="en-US" sz="3600" dirty="0"/>
          </a:p>
        </p:txBody>
      </p:sp>
      <p:sp>
        <p:nvSpPr>
          <p:cNvPr id="3" name="Section tag"/>
          <p:cNvSpPr txBox="1"/>
          <p:nvPr/>
        </p:nvSpPr>
        <p:spPr>
          <a:xfrm>
            <a:off x="7955280" y="146304"/>
            <a:ext cx="3685032" cy="228600"/>
          </a:xfrm>
          <a:prstGeom prst="rect">
            <a:avLst/>
          </a:prstGeom>
          <a:noFill/>
          <a:ln/>
        </p:spPr>
        <p:txBody>
          <a:bodyPr wrap="square" lIns="0" tIns="0" rIns="0" bIns="0" rtlCol="0" anchor="t"/>
          <a:lstStyle/>
          <a:p>
            <a:pPr algn="r" indent="0" marL="0">
              <a:buNone/>
            </a:pPr>
            <a:r>
              <a:rPr lang="en-US" sz="1000" b="1" spc="300" kern="0" dirty="0">
                <a:solidFill>
                  <a:schemeClr val="accent1"/>
                </a:solidFill>
              </a:rPr>
              <a:t>THE TECHNOLOGY</a:t>
            </a:r>
            <a:endParaRPr lang="en-US" sz="1000" dirty="0"/>
          </a:p>
        </p:txBody>
      </p:sp>
      <p:sp>
        <p:nvSpPr>
          <p:cNvPr id="5" name="Pipeline card 1"/>
          <p:cNvSpPr/>
          <p:nvPr/>
        </p:nvSpPr>
        <p:spPr>
          <a:xfrm>
            <a:off x="548640" y="1691640"/>
            <a:ext cx="1691640" cy="3017520"/>
          </a:xfrm>
          <a:prstGeom prst="roundRect">
            <a:avLst>
              <a:gd name="adj" fmla="val 7568"/>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6" name="Step number 1"/>
          <p:cNvSpPr txBox="1"/>
          <p:nvPr/>
        </p:nvSpPr>
        <p:spPr>
          <a:xfrm>
            <a:off x="685800" y="1828800"/>
            <a:ext cx="365760" cy="274320"/>
          </a:xfrm>
          <a:prstGeom prst="rect">
            <a:avLst/>
          </a:prstGeom>
          <a:noFill/>
          <a:ln/>
        </p:spPr>
        <p:txBody>
          <a:bodyPr wrap="square" lIns="0" tIns="0" rIns="0" bIns="0" rtlCol="0" anchor="t"/>
          <a:lstStyle/>
          <a:p>
            <a:pPr indent="0" marL="0">
              <a:buNone/>
            </a:pPr>
            <a:r>
              <a:rPr lang="en-US" sz="1400" b="1" dirty="0">
                <a:solidFill>
                  <a:schemeClr val="accent1"/>
                </a:solidFill>
              </a:rPr>
              <a:t>1</a:t>
            </a:r>
            <a:endParaRPr lang="en-US" sz="1400" dirty="0"/>
          </a:p>
        </p:txBody>
      </p:sp>
      <p:sp>
        <p:nvSpPr>
          <p:cNvPr id="7" name="Step 1 disc"/>
          <p:cNvSpPr/>
          <p:nvPr/>
        </p:nvSpPr>
        <p:spPr>
          <a:xfrm>
            <a:off x="1005840" y="2194560"/>
            <a:ext cx="777240" cy="777240"/>
          </a:xfrm>
          <a:prstGeom prst="ellipse">
            <a:avLst/>
          </a:prstGeom>
          <a:solidFill>
            <a:schemeClr val="accent1">
              <a:alpha val="18000"/>
            </a:schemeClr>
          </a:solidFill>
          <a:ln w="15875">
            <a:solidFill>
              <a:schemeClr val="accent1"/>
            </a:solidFill>
            <a:prstDash val="solid"/>
          </a:ln>
        </p:spPr>
      </p:sp>
      <p:pic>
        <p:nvPicPr>
          <p:cNvPr id="8" name="Step 1 icon" descr="ChartLine icon">    </p:cNvPr>
          <p:cNvPicPr>
            <a:picLocks noChangeAspect="1"/>
          </p:cNvPicPr>
          <p:nvPr/>
        </p:nvPicPr>
        <p:blipFill>
          <a:blip r:embed="rId1"/>
          <a:stretch>
            <a:fillRect/>
          </a:stretch>
        </p:blipFill>
        <p:spPr>
          <a:xfrm>
            <a:off x="1200150" y="2388870"/>
            <a:ext cx="388620" cy="388620"/>
          </a:xfrm>
          <a:prstGeom prst="rect">
            <a:avLst/>
          </a:prstGeom>
        </p:spPr>
      </p:pic>
      <p:sp>
        <p:nvSpPr>
          <p:cNvPr id="9" name="Step title 1"/>
          <p:cNvSpPr txBox="1"/>
          <p:nvPr/>
        </p:nvSpPr>
        <p:spPr>
          <a:xfrm>
            <a:off x="658368" y="3154680"/>
            <a:ext cx="1472184" cy="594360"/>
          </a:xfrm>
          <a:prstGeom prst="rect">
            <a:avLst/>
          </a:prstGeom>
          <a:noFill/>
          <a:ln/>
        </p:spPr>
        <p:txBody>
          <a:bodyPr wrap="square" lIns="0" tIns="0" rIns="0" bIns="0" rtlCol="0" anchor="t"/>
          <a:lstStyle/>
          <a:p>
            <a:pPr algn="ctr" indent="0" marL="0">
              <a:buNone/>
            </a:pPr>
            <a:r>
              <a:rPr lang="en-US" sz="1700" b="1" dirty="0">
                <a:solidFill>
                  <a:schemeClr val="bg1"/>
                </a:solidFill>
              </a:rPr>
              <a:t>Market data</a:t>
            </a:r>
            <a:endParaRPr lang="en-US" sz="1700" dirty="0"/>
          </a:p>
        </p:txBody>
      </p:sp>
      <p:sp>
        <p:nvSpPr>
          <p:cNvPr id="10" name="Step body 1"/>
          <p:cNvSpPr txBox="1"/>
          <p:nvPr/>
        </p:nvSpPr>
        <p:spPr>
          <a:xfrm>
            <a:off x="658368" y="3794760"/>
            <a:ext cx="1472184" cy="731520"/>
          </a:xfrm>
          <a:prstGeom prst="rect">
            <a:avLst/>
          </a:prstGeom>
          <a:noFill/>
          <a:ln/>
        </p:spPr>
        <p:txBody>
          <a:bodyPr wrap="square" lIns="0" tIns="0" rIns="0" bIns="0" rtlCol="0" anchor="t"/>
          <a:lstStyle/>
          <a:p>
            <a:pPr algn="ctr" indent="0" marL="0">
              <a:buNone/>
            </a:pPr>
            <a:r>
              <a:rPr lang="en-US" sz="1400" dirty="0">
                <a:solidFill>
                  <a:schemeClr val="bg2"/>
                </a:solidFill>
              </a:rPr>
              <a:t>Gate.io 4-hour candles</a:t>
            </a:r>
            <a:endParaRPr lang="en-US" sz="1400" dirty="0"/>
          </a:p>
        </p:txBody>
      </p:sp>
      <p:sp>
        <p:nvSpPr>
          <p:cNvPr id="11" name="Arrow 1"/>
          <p:cNvSpPr/>
          <p:nvPr/>
        </p:nvSpPr>
        <p:spPr>
          <a:xfrm rot="5400000">
            <a:off x="2261311" y="3035808"/>
            <a:ext cx="146304" cy="182880"/>
          </a:xfrm>
          <a:prstGeom prst="triangle">
            <a:avLst/>
          </a:prstGeom>
          <a:solidFill>
            <a:schemeClr val="accent1"/>
          </a:solidFill>
          <a:ln/>
        </p:spPr>
      </p:sp>
      <p:sp>
        <p:nvSpPr>
          <p:cNvPr id="12" name="Pipeline card 2"/>
          <p:cNvSpPr/>
          <p:nvPr/>
        </p:nvSpPr>
        <p:spPr>
          <a:xfrm>
            <a:off x="2428646" y="1691640"/>
            <a:ext cx="1691640" cy="3017520"/>
          </a:xfrm>
          <a:prstGeom prst="roundRect">
            <a:avLst>
              <a:gd name="adj" fmla="val 7568"/>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13" name="Step number 2"/>
          <p:cNvSpPr txBox="1"/>
          <p:nvPr/>
        </p:nvSpPr>
        <p:spPr>
          <a:xfrm>
            <a:off x="2565806" y="1828800"/>
            <a:ext cx="365760" cy="274320"/>
          </a:xfrm>
          <a:prstGeom prst="rect">
            <a:avLst/>
          </a:prstGeom>
          <a:noFill/>
          <a:ln/>
        </p:spPr>
        <p:txBody>
          <a:bodyPr wrap="square" lIns="0" tIns="0" rIns="0" bIns="0" rtlCol="0" anchor="t"/>
          <a:lstStyle/>
          <a:p>
            <a:pPr indent="0" marL="0">
              <a:buNone/>
            </a:pPr>
            <a:r>
              <a:rPr lang="en-US" sz="1400" b="1" dirty="0">
                <a:solidFill>
                  <a:schemeClr val="accent1"/>
                </a:solidFill>
              </a:rPr>
              <a:t>2</a:t>
            </a:r>
            <a:endParaRPr lang="en-US" sz="1400" dirty="0"/>
          </a:p>
        </p:txBody>
      </p:sp>
      <p:sp>
        <p:nvSpPr>
          <p:cNvPr id="14" name="Step 2 disc"/>
          <p:cNvSpPr/>
          <p:nvPr/>
        </p:nvSpPr>
        <p:spPr>
          <a:xfrm>
            <a:off x="2885846" y="2194560"/>
            <a:ext cx="777240" cy="777240"/>
          </a:xfrm>
          <a:prstGeom prst="ellipse">
            <a:avLst/>
          </a:prstGeom>
          <a:solidFill>
            <a:schemeClr val="accent1">
              <a:alpha val="18000"/>
            </a:schemeClr>
          </a:solidFill>
          <a:ln w="15875">
            <a:solidFill>
              <a:schemeClr val="accent1"/>
            </a:solidFill>
            <a:prstDash val="solid"/>
          </a:ln>
        </p:spPr>
      </p:sp>
      <p:pic>
        <p:nvPicPr>
          <p:cNvPr id="15" name="Step 2 icon" descr="Filter icon">    </p:cNvPr>
          <p:cNvPicPr>
            <a:picLocks noChangeAspect="1"/>
          </p:cNvPicPr>
          <p:nvPr/>
        </p:nvPicPr>
        <p:blipFill>
          <a:blip r:embed="rId2"/>
          <a:stretch>
            <a:fillRect/>
          </a:stretch>
        </p:blipFill>
        <p:spPr>
          <a:xfrm>
            <a:off x="3080156" y="2388870"/>
            <a:ext cx="388620" cy="388620"/>
          </a:xfrm>
          <a:prstGeom prst="rect">
            <a:avLst/>
          </a:prstGeom>
        </p:spPr>
      </p:pic>
      <p:sp>
        <p:nvSpPr>
          <p:cNvPr id="16" name="Step title 2"/>
          <p:cNvSpPr txBox="1"/>
          <p:nvPr/>
        </p:nvSpPr>
        <p:spPr>
          <a:xfrm>
            <a:off x="2538374" y="3154680"/>
            <a:ext cx="1472184" cy="594360"/>
          </a:xfrm>
          <a:prstGeom prst="rect">
            <a:avLst/>
          </a:prstGeom>
          <a:noFill/>
          <a:ln/>
        </p:spPr>
        <p:txBody>
          <a:bodyPr wrap="square" lIns="0" tIns="0" rIns="0" bIns="0" rtlCol="0" anchor="t"/>
          <a:lstStyle/>
          <a:p>
            <a:pPr algn="ctr" indent="0" marL="0">
              <a:buNone/>
            </a:pPr>
            <a:r>
              <a:rPr lang="en-US" sz="1700" b="1" dirty="0">
                <a:solidFill>
                  <a:schemeClr val="bg1"/>
                </a:solidFill>
              </a:rPr>
              <a:t>Feature engine</a:t>
            </a:r>
            <a:endParaRPr lang="en-US" sz="1700" dirty="0"/>
          </a:p>
        </p:txBody>
      </p:sp>
      <p:sp>
        <p:nvSpPr>
          <p:cNvPr id="17" name="Step body 2"/>
          <p:cNvSpPr txBox="1"/>
          <p:nvPr/>
        </p:nvSpPr>
        <p:spPr>
          <a:xfrm>
            <a:off x="2538374" y="3794760"/>
            <a:ext cx="1472184" cy="731520"/>
          </a:xfrm>
          <a:prstGeom prst="rect">
            <a:avLst/>
          </a:prstGeom>
          <a:noFill/>
          <a:ln/>
        </p:spPr>
        <p:txBody>
          <a:bodyPr wrap="square" lIns="0" tIns="0" rIns="0" bIns="0" rtlCol="0" anchor="t"/>
          <a:lstStyle/>
          <a:p>
            <a:pPr algn="ctr" indent="0" marL="0">
              <a:buNone/>
            </a:pPr>
            <a:r>
              <a:rPr lang="en-US" sz="1400" dirty="0">
                <a:solidFill>
                  <a:schemeClr val="bg2"/>
                </a:solidFill>
              </a:rPr>
              <a:t>76 technical indicators</a:t>
            </a:r>
            <a:endParaRPr lang="en-US" sz="1400" dirty="0"/>
          </a:p>
        </p:txBody>
      </p:sp>
      <p:sp>
        <p:nvSpPr>
          <p:cNvPr id="18" name="Arrow 2"/>
          <p:cNvSpPr/>
          <p:nvPr/>
        </p:nvSpPr>
        <p:spPr>
          <a:xfrm rot="5400000">
            <a:off x="4141318" y="3035808"/>
            <a:ext cx="146304" cy="182880"/>
          </a:xfrm>
          <a:prstGeom prst="triangle">
            <a:avLst/>
          </a:prstGeom>
          <a:solidFill>
            <a:schemeClr val="accent1"/>
          </a:solidFill>
          <a:ln/>
        </p:spPr>
      </p:sp>
      <p:sp>
        <p:nvSpPr>
          <p:cNvPr id="19" name="Pipeline card 3"/>
          <p:cNvSpPr/>
          <p:nvPr/>
        </p:nvSpPr>
        <p:spPr>
          <a:xfrm>
            <a:off x="4308653" y="1691640"/>
            <a:ext cx="1691640" cy="3017520"/>
          </a:xfrm>
          <a:prstGeom prst="roundRect">
            <a:avLst>
              <a:gd name="adj" fmla="val 7568"/>
            </a:avLst>
          </a:prstGeom>
          <a:solidFill>
            <a:schemeClr val="tx2"/>
          </a:solidFill>
          <a:ln w="19050">
            <a:solidFill>
              <a:schemeClr val="accent1"/>
            </a:solidFill>
            <a:prstDash val="solid"/>
          </a:ln>
          <a:effectLst>
            <a:outerShdw sx="100000" sy="100000" kx="0" ky="0" algn="bl" rotWithShape="0" blurRad="177800" dist="38100" dir="5400000">
              <a:srgbClr val="000000">
                <a:alpha val="35000"/>
              </a:srgbClr>
            </a:outerShdw>
          </a:effectLst>
        </p:spPr>
      </p:sp>
      <p:sp>
        <p:nvSpPr>
          <p:cNvPr id="20" name="Step number 3"/>
          <p:cNvSpPr txBox="1"/>
          <p:nvPr/>
        </p:nvSpPr>
        <p:spPr>
          <a:xfrm>
            <a:off x="4445813" y="1828800"/>
            <a:ext cx="365760" cy="274320"/>
          </a:xfrm>
          <a:prstGeom prst="rect">
            <a:avLst/>
          </a:prstGeom>
          <a:noFill/>
          <a:ln/>
        </p:spPr>
        <p:txBody>
          <a:bodyPr wrap="square" lIns="0" tIns="0" rIns="0" bIns="0" rtlCol="0" anchor="t"/>
          <a:lstStyle/>
          <a:p>
            <a:pPr indent="0" marL="0">
              <a:buNone/>
            </a:pPr>
            <a:r>
              <a:rPr lang="en-US" sz="1400" b="1" dirty="0">
                <a:solidFill>
                  <a:schemeClr val="accent1"/>
                </a:solidFill>
              </a:rPr>
              <a:t>3</a:t>
            </a:r>
            <a:endParaRPr lang="en-US" sz="1400" dirty="0"/>
          </a:p>
        </p:txBody>
      </p:sp>
      <p:sp>
        <p:nvSpPr>
          <p:cNvPr id="21" name="Step 3 disc"/>
          <p:cNvSpPr/>
          <p:nvPr/>
        </p:nvSpPr>
        <p:spPr>
          <a:xfrm>
            <a:off x="4765853" y="2194560"/>
            <a:ext cx="777240" cy="777240"/>
          </a:xfrm>
          <a:prstGeom prst="ellipse">
            <a:avLst/>
          </a:prstGeom>
          <a:solidFill>
            <a:schemeClr val="accent1">
              <a:alpha val="18000"/>
            </a:schemeClr>
          </a:solidFill>
          <a:ln w="15875">
            <a:solidFill>
              <a:schemeClr val="accent1"/>
            </a:solidFill>
            <a:prstDash val="solid"/>
          </a:ln>
        </p:spPr>
      </p:sp>
      <p:pic>
        <p:nvPicPr>
          <p:cNvPr id="22" name="Step 3 icon" descr="Brain icon">    </p:cNvPr>
          <p:cNvPicPr>
            <a:picLocks noChangeAspect="1"/>
          </p:cNvPicPr>
          <p:nvPr/>
        </p:nvPicPr>
        <p:blipFill>
          <a:blip r:embed="rId3"/>
          <a:stretch>
            <a:fillRect/>
          </a:stretch>
        </p:blipFill>
        <p:spPr>
          <a:xfrm>
            <a:off x="4960163" y="2388870"/>
            <a:ext cx="388620" cy="388620"/>
          </a:xfrm>
          <a:prstGeom prst="rect">
            <a:avLst/>
          </a:prstGeom>
        </p:spPr>
      </p:pic>
      <p:sp>
        <p:nvSpPr>
          <p:cNvPr id="23" name="Step title 3"/>
          <p:cNvSpPr txBox="1"/>
          <p:nvPr/>
        </p:nvSpPr>
        <p:spPr>
          <a:xfrm>
            <a:off x="4418381" y="3154680"/>
            <a:ext cx="1472184" cy="594360"/>
          </a:xfrm>
          <a:prstGeom prst="rect">
            <a:avLst/>
          </a:prstGeom>
          <a:noFill/>
          <a:ln/>
        </p:spPr>
        <p:txBody>
          <a:bodyPr wrap="square" lIns="0" tIns="0" rIns="0" bIns="0" rtlCol="0" anchor="t"/>
          <a:lstStyle/>
          <a:p>
            <a:pPr algn="ctr" indent="0" marL="0">
              <a:buNone/>
            </a:pPr>
            <a:r>
              <a:rPr lang="en-US" sz="1700" b="1" dirty="0">
                <a:solidFill>
                  <a:schemeClr val="bg1"/>
                </a:solidFill>
              </a:rPr>
              <a:t>Neural network</a:t>
            </a:r>
            <a:endParaRPr lang="en-US" sz="1700" dirty="0"/>
          </a:p>
        </p:txBody>
      </p:sp>
      <p:sp>
        <p:nvSpPr>
          <p:cNvPr id="24" name="Step body 3"/>
          <p:cNvSpPr txBox="1"/>
          <p:nvPr/>
        </p:nvSpPr>
        <p:spPr>
          <a:xfrm>
            <a:off x="4418381" y="3794760"/>
            <a:ext cx="1472184" cy="731520"/>
          </a:xfrm>
          <a:prstGeom prst="rect">
            <a:avLst/>
          </a:prstGeom>
          <a:noFill/>
          <a:ln/>
        </p:spPr>
        <p:txBody>
          <a:bodyPr wrap="square" lIns="0" tIns="0" rIns="0" bIns="0" rtlCol="0" anchor="t"/>
          <a:lstStyle/>
          <a:p>
            <a:pPr algn="ctr" indent="0" marL="0">
              <a:buNone/>
            </a:pPr>
            <a:r>
              <a:rPr lang="en-US" sz="1400" dirty="0">
                <a:solidFill>
                  <a:schemeClr val="bg2"/>
                </a:solidFill>
              </a:rPr>
              <a:t>BiLSTM + attention</a:t>
            </a:r>
            <a:endParaRPr lang="en-US" sz="1400" dirty="0"/>
          </a:p>
        </p:txBody>
      </p:sp>
      <p:sp>
        <p:nvSpPr>
          <p:cNvPr id="25" name="Arrow 3"/>
          <p:cNvSpPr/>
          <p:nvPr/>
        </p:nvSpPr>
        <p:spPr>
          <a:xfrm rot="5400000">
            <a:off x="6021324" y="3035808"/>
            <a:ext cx="146304" cy="182880"/>
          </a:xfrm>
          <a:prstGeom prst="triangle">
            <a:avLst/>
          </a:prstGeom>
          <a:solidFill>
            <a:schemeClr val="accent1"/>
          </a:solidFill>
          <a:ln/>
        </p:spPr>
      </p:sp>
      <p:sp>
        <p:nvSpPr>
          <p:cNvPr id="26" name="Pipeline card 4"/>
          <p:cNvSpPr/>
          <p:nvPr/>
        </p:nvSpPr>
        <p:spPr>
          <a:xfrm>
            <a:off x="6188659" y="1691640"/>
            <a:ext cx="1691640" cy="3017520"/>
          </a:xfrm>
          <a:prstGeom prst="roundRect">
            <a:avLst>
              <a:gd name="adj" fmla="val 7568"/>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27" name="Step number 4"/>
          <p:cNvSpPr txBox="1"/>
          <p:nvPr/>
        </p:nvSpPr>
        <p:spPr>
          <a:xfrm>
            <a:off x="6325819" y="1828800"/>
            <a:ext cx="365760" cy="274320"/>
          </a:xfrm>
          <a:prstGeom prst="rect">
            <a:avLst/>
          </a:prstGeom>
          <a:noFill/>
          <a:ln/>
        </p:spPr>
        <p:txBody>
          <a:bodyPr wrap="square" lIns="0" tIns="0" rIns="0" bIns="0" rtlCol="0" anchor="t"/>
          <a:lstStyle/>
          <a:p>
            <a:pPr indent="0" marL="0">
              <a:buNone/>
            </a:pPr>
            <a:r>
              <a:rPr lang="en-US" sz="1400" b="1" dirty="0">
                <a:solidFill>
                  <a:schemeClr val="accent1"/>
                </a:solidFill>
              </a:rPr>
              <a:t>4</a:t>
            </a:r>
            <a:endParaRPr lang="en-US" sz="1400" dirty="0"/>
          </a:p>
        </p:txBody>
      </p:sp>
      <p:sp>
        <p:nvSpPr>
          <p:cNvPr id="28" name="Step 4 disc"/>
          <p:cNvSpPr/>
          <p:nvPr/>
        </p:nvSpPr>
        <p:spPr>
          <a:xfrm>
            <a:off x="6645859" y="2194560"/>
            <a:ext cx="777240" cy="777240"/>
          </a:xfrm>
          <a:prstGeom prst="ellipse">
            <a:avLst/>
          </a:prstGeom>
          <a:solidFill>
            <a:schemeClr val="accent1">
              <a:alpha val="18000"/>
            </a:schemeClr>
          </a:solidFill>
          <a:ln w="15875">
            <a:solidFill>
              <a:schemeClr val="accent1"/>
            </a:solidFill>
            <a:prstDash val="solid"/>
          </a:ln>
        </p:spPr>
      </p:sp>
      <p:pic>
        <p:nvPicPr>
          <p:cNvPr id="29" name="Step 4 icon" descr="Bolt icon">    </p:cNvPr>
          <p:cNvPicPr>
            <a:picLocks noChangeAspect="1"/>
          </p:cNvPicPr>
          <p:nvPr/>
        </p:nvPicPr>
        <p:blipFill>
          <a:blip r:embed="rId4"/>
          <a:stretch>
            <a:fillRect/>
          </a:stretch>
        </p:blipFill>
        <p:spPr>
          <a:xfrm>
            <a:off x="6840169" y="2388870"/>
            <a:ext cx="388620" cy="388620"/>
          </a:xfrm>
          <a:prstGeom prst="rect">
            <a:avLst/>
          </a:prstGeom>
        </p:spPr>
      </p:pic>
      <p:sp>
        <p:nvSpPr>
          <p:cNvPr id="30" name="Step title 4"/>
          <p:cNvSpPr txBox="1"/>
          <p:nvPr/>
        </p:nvSpPr>
        <p:spPr>
          <a:xfrm>
            <a:off x="6298387" y="3154680"/>
            <a:ext cx="1472184" cy="594360"/>
          </a:xfrm>
          <a:prstGeom prst="rect">
            <a:avLst/>
          </a:prstGeom>
          <a:noFill/>
          <a:ln/>
        </p:spPr>
        <p:txBody>
          <a:bodyPr wrap="square" lIns="0" tIns="0" rIns="0" bIns="0" rtlCol="0" anchor="t"/>
          <a:lstStyle/>
          <a:p>
            <a:pPr algn="ctr" indent="0" marL="0">
              <a:buNone/>
            </a:pPr>
            <a:r>
              <a:rPr lang="en-US" sz="1700" b="1" dirty="0">
                <a:solidFill>
                  <a:schemeClr val="bg1"/>
                </a:solidFill>
              </a:rPr>
              <a:t>Signal oracle</a:t>
            </a:r>
            <a:endParaRPr lang="en-US" sz="1700" dirty="0"/>
          </a:p>
        </p:txBody>
      </p:sp>
      <p:sp>
        <p:nvSpPr>
          <p:cNvPr id="31" name="Step body 4"/>
          <p:cNvSpPr txBox="1"/>
          <p:nvPr/>
        </p:nvSpPr>
        <p:spPr>
          <a:xfrm>
            <a:off x="6298387" y="3794760"/>
            <a:ext cx="1472184" cy="731520"/>
          </a:xfrm>
          <a:prstGeom prst="rect">
            <a:avLst/>
          </a:prstGeom>
          <a:noFill/>
          <a:ln/>
        </p:spPr>
        <p:txBody>
          <a:bodyPr wrap="square" lIns="0" tIns="0" rIns="0" bIns="0" rtlCol="0" anchor="t"/>
          <a:lstStyle/>
          <a:p>
            <a:pPr algn="ctr" indent="0" marL="0">
              <a:buNone/>
            </a:pPr>
            <a:r>
              <a:rPr lang="en-US" sz="1400" dirty="0">
                <a:solidFill>
                  <a:schemeClr val="bg2"/>
                </a:solidFill>
              </a:rPr>
              <a:t>Strength, targets, risk</a:t>
            </a:r>
            <a:endParaRPr lang="en-US" sz="1400" dirty="0"/>
          </a:p>
        </p:txBody>
      </p:sp>
      <p:sp>
        <p:nvSpPr>
          <p:cNvPr id="32" name="Arrow 4"/>
          <p:cNvSpPr/>
          <p:nvPr/>
        </p:nvSpPr>
        <p:spPr>
          <a:xfrm rot="5400000">
            <a:off x="7901330" y="3035808"/>
            <a:ext cx="146304" cy="182880"/>
          </a:xfrm>
          <a:prstGeom prst="triangle">
            <a:avLst/>
          </a:prstGeom>
          <a:solidFill>
            <a:schemeClr val="accent1"/>
          </a:solidFill>
          <a:ln/>
        </p:spPr>
      </p:sp>
      <p:sp>
        <p:nvSpPr>
          <p:cNvPr id="33" name="Pipeline card 5"/>
          <p:cNvSpPr/>
          <p:nvPr/>
        </p:nvSpPr>
        <p:spPr>
          <a:xfrm>
            <a:off x="8068666" y="1691640"/>
            <a:ext cx="1691640" cy="3017520"/>
          </a:xfrm>
          <a:prstGeom prst="roundRect">
            <a:avLst>
              <a:gd name="adj" fmla="val 7568"/>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34" name="Step number 5"/>
          <p:cNvSpPr txBox="1"/>
          <p:nvPr/>
        </p:nvSpPr>
        <p:spPr>
          <a:xfrm>
            <a:off x="8205826" y="1828800"/>
            <a:ext cx="365760" cy="274320"/>
          </a:xfrm>
          <a:prstGeom prst="rect">
            <a:avLst/>
          </a:prstGeom>
          <a:noFill/>
          <a:ln/>
        </p:spPr>
        <p:txBody>
          <a:bodyPr wrap="square" lIns="0" tIns="0" rIns="0" bIns="0" rtlCol="0" anchor="t"/>
          <a:lstStyle/>
          <a:p>
            <a:pPr indent="0" marL="0">
              <a:buNone/>
            </a:pPr>
            <a:r>
              <a:rPr lang="en-US" sz="1400" b="1" dirty="0">
                <a:solidFill>
                  <a:schemeClr val="accent1"/>
                </a:solidFill>
              </a:rPr>
              <a:t>5</a:t>
            </a:r>
            <a:endParaRPr lang="en-US" sz="1400" dirty="0"/>
          </a:p>
        </p:txBody>
      </p:sp>
      <p:sp>
        <p:nvSpPr>
          <p:cNvPr id="35" name="Step 5 disc"/>
          <p:cNvSpPr/>
          <p:nvPr/>
        </p:nvSpPr>
        <p:spPr>
          <a:xfrm>
            <a:off x="8525866" y="2194560"/>
            <a:ext cx="777240" cy="777240"/>
          </a:xfrm>
          <a:prstGeom prst="ellipse">
            <a:avLst/>
          </a:prstGeom>
          <a:solidFill>
            <a:schemeClr val="accent1">
              <a:alpha val="18000"/>
            </a:schemeClr>
          </a:solidFill>
          <a:ln w="15875">
            <a:solidFill>
              <a:schemeClr val="accent1"/>
            </a:solidFill>
            <a:prstDash val="solid"/>
          </a:ln>
        </p:spPr>
      </p:sp>
      <p:pic>
        <p:nvPicPr>
          <p:cNvPr id="36" name="Step 5 icon" descr="Database icon">    </p:cNvPr>
          <p:cNvPicPr>
            <a:picLocks noChangeAspect="1"/>
          </p:cNvPicPr>
          <p:nvPr/>
        </p:nvPicPr>
        <p:blipFill>
          <a:blip r:embed="rId5"/>
          <a:stretch>
            <a:fillRect/>
          </a:stretch>
        </p:blipFill>
        <p:spPr>
          <a:xfrm>
            <a:off x="8720176" y="2388870"/>
            <a:ext cx="388620" cy="388620"/>
          </a:xfrm>
          <a:prstGeom prst="rect">
            <a:avLst/>
          </a:prstGeom>
        </p:spPr>
      </p:pic>
      <p:sp>
        <p:nvSpPr>
          <p:cNvPr id="37" name="Step title 5"/>
          <p:cNvSpPr txBox="1"/>
          <p:nvPr/>
        </p:nvSpPr>
        <p:spPr>
          <a:xfrm>
            <a:off x="8178394" y="3154680"/>
            <a:ext cx="1472184" cy="594360"/>
          </a:xfrm>
          <a:prstGeom prst="rect">
            <a:avLst/>
          </a:prstGeom>
          <a:noFill/>
          <a:ln/>
        </p:spPr>
        <p:txBody>
          <a:bodyPr wrap="square" lIns="0" tIns="0" rIns="0" bIns="0" rtlCol="0" anchor="t"/>
          <a:lstStyle/>
          <a:p>
            <a:pPr algn="ctr" indent="0" marL="0">
              <a:buNone/>
            </a:pPr>
            <a:r>
              <a:rPr lang="en-US" sz="1700" b="1" dirty="0">
                <a:solidFill>
                  <a:schemeClr val="bg1"/>
                </a:solidFill>
              </a:rPr>
              <a:t>Signal database</a:t>
            </a:r>
            <a:endParaRPr lang="en-US" sz="1700" dirty="0"/>
          </a:p>
        </p:txBody>
      </p:sp>
      <p:sp>
        <p:nvSpPr>
          <p:cNvPr id="38" name="Step body 5"/>
          <p:cNvSpPr txBox="1"/>
          <p:nvPr/>
        </p:nvSpPr>
        <p:spPr>
          <a:xfrm>
            <a:off x="8178394" y="3794760"/>
            <a:ext cx="1472184" cy="731520"/>
          </a:xfrm>
          <a:prstGeom prst="rect">
            <a:avLst/>
          </a:prstGeom>
          <a:noFill/>
          <a:ln/>
        </p:spPr>
        <p:txBody>
          <a:bodyPr wrap="square" lIns="0" tIns="0" rIns="0" bIns="0" rtlCol="0" anchor="t"/>
          <a:lstStyle/>
          <a:p>
            <a:pPr algn="ctr" indent="0" marL="0">
              <a:buNone/>
            </a:pPr>
            <a:r>
              <a:rPr lang="en-US" sz="1400" dirty="0">
                <a:solidFill>
                  <a:schemeClr val="bg2"/>
                </a:solidFill>
              </a:rPr>
              <a:t>Per-asset audit trail</a:t>
            </a:r>
            <a:endParaRPr lang="en-US" sz="1400" dirty="0"/>
          </a:p>
        </p:txBody>
      </p:sp>
      <p:sp>
        <p:nvSpPr>
          <p:cNvPr id="39" name="Arrow 5"/>
          <p:cNvSpPr/>
          <p:nvPr/>
        </p:nvSpPr>
        <p:spPr>
          <a:xfrm rot="5400000">
            <a:off x="9781337" y="3035808"/>
            <a:ext cx="146304" cy="182880"/>
          </a:xfrm>
          <a:prstGeom prst="triangle">
            <a:avLst/>
          </a:prstGeom>
          <a:solidFill>
            <a:schemeClr val="accent1"/>
          </a:solidFill>
          <a:ln/>
        </p:spPr>
      </p:sp>
      <p:sp>
        <p:nvSpPr>
          <p:cNvPr id="40" name="Pipeline card 6"/>
          <p:cNvSpPr/>
          <p:nvPr/>
        </p:nvSpPr>
        <p:spPr>
          <a:xfrm>
            <a:off x="9948672" y="1691640"/>
            <a:ext cx="1691640" cy="3017520"/>
          </a:xfrm>
          <a:prstGeom prst="roundRect">
            <a:avLst>
              <a:gd name="adj" fmla="val 7568"/>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41" name="Step number 6"/>
          <p:cNvSpPr txBox="1"/>
          <p:nvPr/>
        </p:nvSpPr>
        <p:spPr>
          <a:xfrm>
            <a:off x="10085832" y="1828800"/>
            <a:ext cx="365760" cy="274320"/>
          </a:xfrm>
          <a:prstGeom prst="rect">
            <a:avLst/>
          </a:prstGeom>
          <a:noFill/>
          <a:ln/>
        </p:spPr>
        <p:txBody>
          <a:bodyPr wrap="square" lIns="0" tIns="0" rIns="0" bIns="0" rtlCol="0" anchor="t"/>
          <a:lstStyle/>
          <a:p>
            <a:pPr indent="0" marL="0">
              <a:buNone/>
            </a:pPr>
            <a:r>
              <a:rPr lang="en-US" sz="1400" b="1" dirty="0">
                <a:solidFill>
                  <a:schemeClr val="accent1"/>
                </a:solidFill>
              </a:rPr>
              <a:t>6</a:t>
            </a:r>
            <a:endParaRPr lang="en-US" sz="1400" dirty="0"/>
          </a:p>
        </p:txBody>
      </p:sp>
      <p:sp>
        <p:nvSpPr>
          <p:cNvPr id="42" name="Step 6 disc"/>
          <p:cNvSpPr/>
          <p:nvPr/>
        </p:nvSpPr>
        <p:spPr>
          <a:xfrm>
            <a:off x="10405872" y="2194560"/>
            <a:ext cx="777240" cy="777240"/>
          </a:xfrm>
          <a:prstGeom prst="ellipse">
            <a:avLst/>
          </a:prstGeom>
          <a:solidFill>
            <a:schemeClr val="accent1">
              <a:alpha val="18000"/>
            </a:schemeClr>
          </a:solidFill>
          <a:ln w="15875">
            <a:solidFill>
              <a:schemeClr val="accent1"/>
            </a:solidFill>
            <a:prstDash val="solid"/>
          </a:ln>
        </p:spPr>
      </p:sp>
      <p:pic>
        <p:nvPicPr>
          <p:cNvPr id="43" name="Step 6 icon" descr="TelegramPlane icon">    </p:cNvPr>
          <p:cNvPicPr>
            <a:picLocks noChangeAspect="1"/>
          </p:cNvPicPr>
          <p:nvPr/>
        </p:nvPicPr>
        <p:blipFill>
          <a:blip r:embed="rId6"/>
          <a:stretch>
            <a:fillRect/>
          </a:stretch>
        </p:blipFill>
        <p:spPr>
          <a:xfrm>
            <a:off x="10600182" y="2388870"/>
            <a:ext cx="388620" cy="388620"/>
          </a:xfrm>
          <a:prstGeom prst="rect">
            <a:avLst/>
          </a:prstGeom>
        </p:spPr>
      </p:pic>
      <p:sp>
        <p:nvSpPr>
          <p:cNvPr id="44" name="Step title 6"/>
          <p:cNvSpPr txBox="1"/>
          <p:nvPr/>
        </p:nvSpPr>
        <p:spPr>
          <a:xfrm>
            <a:off x="10058400" y="3154680"/>
            <a:ext cx="1472184" cy="594360"/>
          </a:xfrm>
          <a:prstGeom prst="rect">
            <a:avLst/>
          </a:prstGeom>
          <a:noFill/>
          <a:ln/>
        </p:spPr>
        <p:txBody>
          <a:bodyPr wrap="square" lIns="0" tIns="0" rIns="0" bIns="0" rtlCol="0" anchor="t"/>
          <a:lstStyle/>
          <a:p>
            <a:pPr algn="ctr" indent="0" marL="0">
              <a:buNone/>
            </a:pPr>
            <a:r>
              <a:rPr lang="en-US" sz="1700" b="1" dirty="0">
                <a:solidFill>
                  <a:schemeClr val="bg1"/>
                </a:solidFill>
              </a:rPr>
              <a:t>Delivery</a:t>
            </a:r>
            <a:endParaRPr lang="en-US" sz="1700" dirty="0"/>
          </a:p>
        </p:txBody>
      </p:sp>
      <p:sp>
        <p:nvSpPr>
          <p:cNvPr id="45" name="Step body 6"/>
          <p:cNvSpPr txBox="1"/>
          <p:nvPr/>
        </p:nvSpPr>
        <p:spPr>
          <a:xfrm>
            <a:off x="10058400" y="3794760"/>
            <a:ext cx="1472184" cy="731520"/>
          </a:xfrm>
          <a:prstGeom prst="rect">
            <a:avLst/>
          </a:prstGeom>
          <a:noFill/>
          <a:ln/>
        </p:spPr>
        <p:txBody>
          <a:bodyPr wrap="square" lIns="0" tIns="0" rIns="0" bIns="0" rtlCol="0" anchor="t"/>
          <a:lstStyle/>
          <a:p>
            <a:pPr algn="ctr" indent="0" marL="0">
              <a:buNone/>
            </a:pPr>
            <a:r>
              <a:rPr lang="en-US" sz="1400" dirty="0">
                <a:solidFill>
                  <a:schemeClr val="bg2"/>
                </a:solidFill>
              </a:rPr>
              <a:t>Telegram and bots</a:t>
            </a:r>
            <a:endParaRPr lang="en-US" sz="1400" dirty="0"/>
          </a:p>
        </p:txBody>
      </p:sp>
      <p:sp>
        <p:nvSpPr>
          <p:cNvPr id="46" name="Cadence pill 1"/>
          <p:cNvSpPr/>
          <p:nvPr/>
        </p:nvSpPr>
        <p:spPr>
          <a:xfrm>
            <a:off x="548640" y="5120640"/>
            <a:ext cx="3544824" cy="868680"/>
          </a:xfrm>
          <a:prstGeom prst="roundRect">
            <a:avLst>
              <a:gd name="adj" fmla="val 49474"/>
            </a:avLst>
          </a:prstGeom>
          <a:solidFill>
            <a:schemeClr val="accent1">
              <a:alpha val="12000"/>
            </a:schemeClr>
          </a:solidFill>
          <a:ln w="12700">
            <a:solidFill>
              <a:schemeClr val="accent1"/>
            </a:solidFill>
            <a:prstDash val="solid"/>
          </a:ln>
        </p:spPr>
      </p:sp>
      <p:pic>
        <p:nvPicPr>
          <p:cNvPr id="47" name="Cadence icon 1" descr="cadence icon">    </p:cNvPr>
          <p:cNvPicPr>
            <a:picLocks noChangeAspect="1"/>
          </p:cNvPicPr>
          <p:nvPr/>
        </p:nvPicPr>
        <p:blipFill>
          <a:blip r:embed="rId7"/>
          <a:stretch>
            <a:fillRect/>
          </a:stretch>
        </p:blipFill>
        <p:spPr>
          <a:xfrm>
            <a:off x="960120" y="5376672"/>
            <a:ext cx="365760" cy="365760"/>
          </a:xfrm>
          <a:prstGeom prst="rect">
            <a:avLst/>
          </a:prstGeom>
        </p:spPr>
      </p:pic>
      <p:sp>
        <p:nvSpPr>
          <p:cNvPr id="48" name="Cadence text 1"/>
          <p:cNvSpPr txBox="1"/>
          <p:nvPr/>
        </p:nvSpPr>
        <p:spPr>
          <a:xfrm>
            <a:off x="1508760" y="5120640"/>
            <a:ext cx="2447544" cy="868680"/>
          </a:xfrm>
          <a:prstGeom prst="rect">
            <a:avLst/>
          </a:prstGeom>
          <a:noFill/>
          <a:ln/>
        </p:spPr>
        <p:txBody>
          <a:bodyPr wrap="square" lIns="0" tIns="0" rIns="0" bIns="0" rtlCol="0" anchor="ctr"/>
          <a:lstStyle/>
          <a:p>
            <a:pPr indent="0" marL="0">
              <a:buNone/>
            </a:pPr>
            <a:r>
              <a:rPr lang="en-US" sz="1800" b="1" dirty="0">
                <a:solidFill>
                  <a:schemeClr val="bg1"/>
                </a:solidFill>
              </a:rPr>
              <a:t>Runs 24 / 7</a:t>
            </a:r>
            <a:endParaRPr lang="en-US" sz="1800" dirty="0"/>
          </a:p>
        </p:txBody>
      </p:sp>
      <p:sp>
        <p:nvSpPr>
          <p:cNvPr id="49" name="Cadence pill 2"/>
          <p:cNvSpPr/>
          <p:nvPr/>
        </p:nvSpPr>
        <p:spPr>
          <a:xfrm>
            <a:off x="4322064" y="5120640"/>
            <a:ext cx="3544824" cy="868680"/>
          </a:xfrm>
          <a:prstGeom prst="roundRect">
            <a:avLst>
              <a:gd name="adj" fmla="val 49474"/>
            </a:avLst>
          </a:prstGeom>
          <a:solidFill>
            <a:schemeClr val="accent1">
              <a:alpha val="12000"/>
            </a:schemeClr>
          </a:solidFill>
          <a:ln w="12700">
            <a:solidFill>
              <a:schemeClr val="accent1"/>
            </a:solidFill>
            <a:prstDash val="solid"/>
          </a:ln>
        </p:spPr>
      </p:sp>
      <p:pic>
        <p:nvPicPr>
          <p:cNvPr id="50" name="Cadence icon 2" descr="cadence icon">    </p:cNvPr>
          <p:cNvPicPr>
            <a:picLocks noChangeAspect="1"/>
          </p:cNvPicPr>
          <p:nvPr/>
        </p:nvPicPr>
        <p:blipFill>
          <a:blip r:embed="rId8"/>
          <a:stretch>
            <a:fillRect/>
          </a:stretch>
        </p:blipFill>
        <p:spPr>
          <a:xfrm>
            <a:off x="4733544" y="5376672"/>
            <a:ext cx="365760" cy="365760"/>
          </a:xfrm>
          <a:prstGeom prst="rect">
            <a:avLst/>
          </a:prstGeom>
        </p:spPr>
      </p:pic>
      <p:sp>
        <p:nvSpPr>
          <p:cNvPr id="51" name="Cadence text 2"/>
          <p:cNvSpPr txBox="1"/>
          <p:nvPr/>
        </p:nvSpPr>
        <p:spPr>
          <a:xfrm>
            <a:off x="5282184" y="5120640"/>
            <a:ext cx="2447544" cy="868680"/>
          </a:xfrm>
          <a:prstGeom prst="rect">
            <a:avLst/>
          </a:prstGeom>
          <a:noFill/>
          <a:ln/>
        </p:spPr>
        <p:txBody>
          <a:bodyPr wrap="square" lIns="0" tIns="0" rIns="0" bIns="0" rtlCol="0" anchor="ctr"/>
          <a:lstStyle/>
          <a:p>
            <a:pPr indent="0" marL="0">
              <a:buNone/>
            </a:pPr>
            <a:r>
              <a:rPr lang="en-US" sz="1800" b="1" dirty="0">
                <a:solidFill>
                  <a:schemeClr val="bg1"/>
                </a:solidFill>
              </a:rPr>
              <a:t>New signal every 4 hours</a:t>
            </a:r>
            <a:endParaRPr lang="en-US" sz="1800" dirty="0"/>
          </a:p>
        </p:txBody>
      </p:sp>
      <p:sp>
        <p:nvSpPr>
          <p:cNvPr id="52" name="Cadence pill 3"/>
          <p:cNvSpPr/>
          <p:nvPr/>
        </p:nvSpPr>
        <p:spPr>
          <a:xfrm>
            <a:off x="8095488" y="5120640"/>
            <a:ext cx="3544824" cy="868680"/>
          </a:xfrm>
          <a:prstGeom prst="roundRect">
            <a:avLst>
              <a:gd name="adj" fmla="val 49474"/>
            </a:avLst>
          </a:prstGeom>
          <a:solidFill>
            <a:schemeClr val="accent1">
              <a:alpha val="12000"/>
            </a:schemeClr>
          </a:solidFill>
          <a:ln w="12700">
            <a:solidFill>
              <a:schemeClr val="accent1"/>
            </a:solidFill>
            <a:prstDash val="solid"/>
          </a:ln>
        </p:spPr>
      </p:sp>
      <p:pic>
        <p:nvPicPr>
          <p:cNvPr id="53" name="Cadence icon 3" descr="cadence icon">    </p:cNvPr>
          <p:cNvPicPr>
            <a:picLocks noChangeAspect="1"/>
          </p:cNvPicPr>
          <p:nvPr/>
        </p:nvPicPr>
        <p:blipFill>
          <a:blip r:embed="rId9"/>
          <a:stretch>
            <a:fillRect/>
          </a:stretch>
        </p:blipFill>
        <p:spPr>
          <a:xfrm>
            <a:off x="8506968" y="5376672"/>
            <a:ext cx="365760" cy="365760"/>
          </a:xfrm>
          <a:prstGeom prst="rect">
            <a:avLst/>
          </a:prstGeom>
        </p:spPr>
      </p:pic>
      <p:sp>
        <p:nvSpPr>
          <p:cNvPr id="54" name="Cadence text 3"/>
          <p:cNvSpPr txBox="1"/>
          <p:nvPr/>
        </p:nvSpPr>
        <p:spPr>
          <a:xfrm>
            <a:off x="9055608" y="5120640"/>
            <a:ext cx="2447544" cy="868680"/>
          </a:xfrm>
          <a:prstGeom prst="rect">
            <a:avLst/>
          </a:prstGeom>
          <a:noFill/>
          <a:ln/>
        </p:spPr>
        <p:txBody>
          <a:bodyPr wrap="square" lIns="0" tIns="0" rIns="0" bIns="0" rtlCol="0" anchor="ctr"/>
          <a:lstStyle/>
          <a:p>
            <a:pPr indent="0" marL="0">
              <a:buNone/>
            </a:pPr>
            <a:r>
              <a:rPr lang="en-US" sz="1800" b="1" dirty="0">
                <a:solidFill>
                  <a:schemeClr val="bg1"/>
                </a:solidFill>
              </a:rPr>
              <a:t>Models retrained every 12 hours</a:t>
            </a:r>
            <a:endParaRPr lang="en-US" sz="1800" dirty="0"/>
          </a:p>
        </p:txBody>
      </p:sp>
      <p:sp>
        <p:nvSpPr>
          <p:cNvPr id="25" name="Slide Number Placeholder 0"/>
          <p:cNvSpPr>
            <a:spLocks noGrp="1"/>
          </p:cNvSpPr>
          <p:nvPr>
            <p:ph type="sldNum" sz="quarter" idx="4294967295"/>
          </p:nvPr>
        </p:nvSpPr>
        <p:spPr>
          <a:xfrm>
            <a:off x="11091672" y="6437376"/>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1672" cy="822960"/>
          </a:xfrm>
          <a:prstGeom prst="rect">
            <a:avLst/>
          </a:prstGeom>
          <a:noFill/>
          <a:ln/>
        </p:spPr>
        <p:txBody>
          <a:bodyPr wrap="square" lIns="0" tIns="0" rIns="0" bIns="0" rtlCol="0" anchor="ctr"/>
          <a:lstStyle/>
          <a:p>
            <a:pPr algn="l" indent="0" marL="0">
              <a:buNone/>
            </a:pPr>
            <a:r>
              <a:rPr lang="en-US" sz="3600" b="1" dirty="0">
                <a:solidFill>
                  <a:schemeClr val="bg1"/>
                </a:solidFill>
              </a:rPr>
              <a:t>76 features. One powerful model</a:t>
            </a:r>
            <a:endParaRPr lang="en-US" sz="3600" dirty="0"/>
          </a:p>
        </p:txBody>
      </p:sp>
      <p:sp>
        <p:nvSpPr>
          <p:cNvPr id="3" name="Section tag"/>
          <p:cNvSpPr txBox="1"/>
          <p:nvPr/>
        </p:nvSpPr>
        <p:spPr>
          <a:xfrm>
            <a:off x="7955280" y="146304"/>
            <a:ext cx="3685032" cy="228600"/>
          </a:xfrm>
          <a:prstGeom prst="rect">
            <a:avLst/>
          </a:prstGeom>
          <a:noFill/>
          <a:ln/>
        </p:spPr>
        <p:txBody>
          <a:bodyPr wrap="square" lIns="0" tIns="0" rIns="0" bIns="0" rtlCol="0" anchor="t"/>
          <a:lstStyle/>
          <a:p>
            <a:pPr algn="r" indent="0" marL="0">
              <a:buNone/>
            </a:pPr>
            <a:r>
              <a:rPr lang="en-US" sz="1000" b="1" spc="300" kern="0" dirty="0">
                <a:solidFill>
                  <a:schemeClr val="accent1"/>
                </a:solidFill>
              </a:rPr>
              <a:t>THE TECHNOLOGY</a:t>
            </a:r>
            <a:endParaRPr lang="en-US" sz="1000" dirty="0"/>
          </a:p>
        </p:txBody>
      </p:sp>
      <p:sp>
        <p:nvSpPr>
          <p:cNvPr id="5" name="Chart panel"/>
          <p:cNvSpPr/>
          <p:nvPr/>
        </p:nvSpPr>
        <p:spPr>
          <a:xfrm>
            <a:off x="548640" y="1463040"/>
            <a:ext cx="5760720" cy="4754880"/>
          </a:xfrm>
          <a:prstGeom prst="roundRect">
            <a:avLst>
              <a:gd name="adj" fmla="val 2692"/>
            </a:avLst>
          </a:prstGeom>
          <a:solidFill>
            <a:schemeClr val="tx2"/>
          </a:solidFill>
          <a:ln w="9525">
            <a:solidFill>
              <a:schemeClr val="accent6"/>
            </a:solidFill>
            <a:prstDash val="solid"/>
          </a:ln>
        </p:spPr>
      </p:sp>
      <p:graphicFrame>
        <p:nvGraphicFramePr>
          <p:cNvPr id="6" name="Chart 0" descr=""/>
          <p:cNvGraphicFramePr/>
          <p:nvPr/>
        </p:nvGraphicFramePr>
        <p:xfrm>
          <a:off x="685800" y="1554480"/>
          <a:ext cx="5486400" cy="4572000"/>
        </p:xfrm>
        <a:graphic xmlns:a="http://schemas.openxmlformats.org/drawingml/2006/main">
          <a:graphicData uri="http://schemas.openxmlformats.org/drawingml/2006/chart">
            <c:chart xmlns:c="http://schemas.openxmlformats.org/drawingml/2006/chart" r:id="rId1"/>
          </a:graphicData>
        </a:graphic>
      </p:graphicFrame>
      <p:sp>
        <p:nvSpPr>
          <p:cNvPr id="7" name="Input box"/>
          <p:cNvSpPr/>
          <p:nvPr/>
        </p:nvSpPr>
        <p:spPr>
          <a:xfrm>
            <a:off x="6675120" y="1463040"/>
            <a:ext cx="4965192" cy="658368"/>
          </a:xfrm>
          <a:prstGeom prst="roundRect">
            <a:avLst>
              <a:gd name="adj" fmla="val 19444"/>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8" name="Input label"/>
          <p:cNvSpPr txBox="1"/>
          <p:nvPr/>
        </p:nvSpPr>
        <p:spPr>
          <a:xfrm>
            <a:off x="6675120" y="1463040"/>
            <a:ext cx="4965192" cy="658368"/>
          </a:xfrm>
          <a:prstGeom prst="rect">
            <a:avLst/>
          </a:prstGeom>
          <a:noFill/>
          <a:ln/>
        </p:spPr>
        <p:txBody>
          <a:bodyPr wrap="square" lIns="0" tIns="0" rIns="0" bIns="0" rtlCol="0" anchor="ctr"/>
          <a:lstStyle/>
          <a:p>
            <a:pPr algn="ctr" indent="0" marL="0">
              <a:buNone/>
            </a:pPr>
            <a:r>
              <a:rPr lang="en-US" sz="1400" b="1" dirty="0">
                <a:solidFill>
                  <a:schemeClr val="bg1"/>
                </a:solidFill>
              </a:rPr>
              <a:t>INPUT  75 steps × 76 features (12.5 days of 4h candles)</a:t>
            </a:r>
            <a:endParaRPr lang="en-US" sz="1400" dirty="0"/>
          </a:p>
        </p:txBody>
      </p:sp>
      <p:sp>
        <p:nvSpPr>
          <p:cNvPr id="9" name="Branch A"/>
          <p:cNvSpPr/>
          <p:nvPr/>
        </p:nvSpPr>
        <p:spPr>
          <a:xfrm>
            <a:off x="6675120" y="2395728"/>
            <a:ext cx="2368296" cy="2011680"/>
          </a:xfrm>
          <a:prstGeom prst="roundRect">
            <a:avLst>
              <a:gd name="adj" fmla="val 6364"/>
            </a:avLst>
          </a:prstGeom>
          <a:solidFill>
            <a:schemeClr val="accent4">
              <a:alpha val="20000"/>
            </a:schemeClr>
          </a:solidFill>
          <a:ln w="9525">
            <a:solidFill>
              <a:schemeClr val="accent4"/>
            </a:solidFill>
            <a:prstDash val="solid"/>
          </a:ln>
        </p:spPr>
      </p:sp>
      <p:sp>
        <p:nvSpPr>
          <p:cNvPr id="10" name="Branch A title"/>
          <p:cNvSpPr txBox="1"/>
          <p:nvPr/>
        </p:nvSpPr>
        <p:spPr>
          <a:xfrm>
            <a:off x="6812280" y="2505456"/>
            <a:ext cx="2093976" cy="274320"/>
          </a:xfrm>
          <a:prstGeom prst="rect">
            <a:avLst/>
          </a:prstGeom>
          <a:noFill/>
          <a:ln/>
        </p:spPr>
        <p:txBody>
          <a:bodyPr wrap="square" lIns="0" tIns="0" rIns="0" bIns="0" rtlCol="0" anchor="t"/>
          <a:lstStyle/>
          <a:p>
            <a:pPr indent="0" marL="0">
              <a:buNone/>
            </a:pPr>
            <a:r>
              <a:rPr lang="en-US" sz="1200" b="1" spc="100" kern="0" dirty="0">
                <a:solidFill>
                  <a:schemeClr val="bg1"/>
                </a:solidFill>
              </a:rPr>
              <a:t>TEMPORAL BRANCH</a:t>
            </a:r>
            <a:endParaRPr lang="en-US" sz="1200" dirty="0"/>
          </a:p>
        </p:txBody>
      </p:sp>
      <p:sp>
        <p:nvSpPr>
          <p:cNvPr id="11" name="Branch A body"/>
          <p:cNvSpPr txBox="1"/>
          <p:nvPr/>
        </p:nvSpPr>
        <p:spPr>
          <a:xfrm>
            <a:off x="6812280" y="2880360"/>
            <a:ext cx="2093976" cy="1371600"/>
          </a:xfrm>
          <a:prstGeom prst="rect">
            <a:avLst/>
          </a:prstGeom>
          <a:noFill/>
          <a:ln/>
        </p:spPr>
        <p:txBody>
          <a:bodyPr wrap="square" lIns="0" tIns="0" rIns="0" bIns="0" rtlCol="0" anchor="t"/>
          <a:lstStyle/>
          <a:p>
            <a:pPr indent="0" marL="0">
              <a:buNone/>
            </a:pPr>
            <a:r>
              <a:rPr lang="en-US" sz="1500" b="1" dirty="0">
                <a:solidFill>
                  <a:schemeClr val="bg1"/>
                </a:solidFill>
              </a:rPr>
              <a:t>BiLSTM 256</a:t>
            </a:r>
            <a:endParaRPr lang="en-US" sz="1500" dirty="0"/>
          </a:p>
          <a:p>
            <a:pPr indent="0" marL="0">
              <a:buNone/>
            </a:pPr>
            <a:r>
              <a:rPr lang="en-US" sz="1500" b="1" dirty="0">
                <a:solidFill>
                  <a:schemeClr val="bg1"/>
                </a:solidFill>
              </a:rPr>
              <a:t>Multi-head attention</a:t>
            </a:r>
            <a:endParaRPr lang="en-US" sz="1500" dirty="0"/>
          </a:p>
          <a:p>
            <a:pPr indent="0" marL="0">
              <a:buNone/>
            </a:pPr>
            <a:r>
              <a:rPr lang="en-US" sz="1500" b="1" dirty="0">
                <a:solidFill>
                  <a:schemeClr val="bg1"/>
                </a:solidFill>
              </a:rPr>
              <a:t>BiLSTM 128</a:t>
            </a:r>
            <a:endParaRPr lang="en-US" sz="1500" dirty="0"/>
          </a:p>
        </p:txBody>
      </p:sp>
      <p:sp>
        <p:nvSpPr>
          <p:cNvPr id="12" name="Branch B"/>
          <p:cNvSpPr/>
          <p:nvPr/>
        </p:nvSpPr>
        <p:spPr>
          <a:xfrm>
            <a:off x="9272016" y="2395728"/>
            <a:ext cx="2368296" cy="2011680"/>
          </a:xfrm>
          <a:prstGeom prst="roundRect">
            <a:avLst>
              <a:gd name="adj" fmla="val 6364"/>
            </a:avLst>
          </a:prstGeom>
          <a:solidFill>
            <a:schemeClr val="accent1">
              <a:alpha val="15000"/>
            </a:schemeClr>
          </a:solidFill>
          <a:ln w="9525">
            <a:solidFill>
              <a:schemeClr val="accent1"/>
            </a:solidFill>
            <a:prstDash val="solid"/>
          </a:ln>
        </p:spPr>
      </p:sp>
      <p:sp>
        <p:nvSpPr>
          <p:cNvPr id="13" name="Branch B title"/>
          <p:cNvSpPr txBox="1"/>
          <p:nvPr/>
        </p:nvSpPr>
        <p:spPr>
          <a:xfrm>
            <a:off x="9409176" y="2505456"/>
            <a:ext cx="2093976" cy="274320"/>
          </a:xfrm>
          <a:prstGeom prst="rect">
            <a:avLst/>
          </a:prstGeom>
          <a:noFill/>
          <a:ln/>
        </p:spPr>
        <p:txBody>
          <a:bodyPr wrap="square" lIns="0" tIns="0" rIns="0" bIns="0" rtlCol="0" anchor="t"/>
          <a:lstStyle/>
          <a:p>
            <a:pPr indent="0" marL="0">
              <a:buNone/>
            </a:pPr>
            <a:r>
              <a:rPr lang="en-US" sz="1200" b="1" spc="100" kern="0" dirty="0">
                <a:solidFill>
                  <a:schemeClr val="accent1"/>
                </a:solidFill>
              </a:rPr>
              <a:t>SPATIAL BRANCH</a:t>
            </a:r>
            <a:endParaRPr lang="en-US" sz="1200" dirty="0"/>
          </a:p>
        </p:txBody>
      </p:sp>
      <p:sp>
        <p:nvSpPr>
          <p:cNvPr id="14" name="Branch B body"/>
          <p:cNvSpPr txBox="1"/>
          <p:nvPr/>
        </p:nvSpPr>
        <p:spPr>
          <a:xfrm>
            <a:off x="9409176" y="2880360"/>
            <a:ext cx="2093976" cy="1371600"/>
          </a:xfrm>
          <a:prstGeom prst="rect">
            <a:avLst/>
          </a:prstGeom>
          <a:noFill/>
          <a:ln/>
        </p:spPr>
        <p:txBody>
          <a:bodyPr wrap="square" lIns="0" tIns="0" rIns="0" bIns="0" rtlCol="0" anchor="t"/>
          <a:lstStyle/>
          <a:p>
            <a:pPr indent="0" marL="0">
              <a:buNone/>
            </a:pPr>
            <a:r>
              <a:rPr lang="en-US" sz="1500" b="1" dirty="0">
                <a:solidFill>
                  <a:schemeClr val="bg1"/>
                </a:solidFill>
              </a:rPr>
              <a:t>Dense 512 → 256</a:t>
            </a:r>
            <a:endParaRPr lang="en-US" sz="1500" dirty="0"/>
          </a:p>
          <a:p>
            <a:pPr indent="0" marL="0">
              <a:buNone/>
            </a:pPr>
            <a:r>
              <a:rPr lang="en-US" sz="1500" b="1" dirty="0">
                <a:solidFill>
                  <a:schemeClr val="bg1"/>
                </a:solidFill>
              </a:rPr>
              <a:t>Residual connection</a:t>
            </a:r>
            <a:endParaRPr lang="en-US" sz="1500" dirty="0"/>
          </a:p>
          <a:p>
            <a:pPr indent="0" marL="0">
              <a:buNone/>
            </a:pPr>
            <a:r>
              <a:rPr lang="en-US" sz="1500" b="1" dirty="0">
                <a:solidFill>
                  <a:schemeClr val="bg1"/>
                </a:solidFill>
              </a:rPr>
              <a:t>Dense 128 → 64</a:t>
            </a:r>
            <a:endParaRPr lang="en-US" sz="1500" dirty="0"/>
          </a:p>
        </p:txBody>
      </p:sp>
      <p:sp>
        <p:nvSpPr>
          <p:cNvPr id="15" name="Fusion box"/>
          <p:cNvSpPr/>
          <p:nvPr/>
        </p:nvSpPr>
        <p:spPr>
          <a:xfrm>
            <a:off x="6675120" y="4681728"/>
            <a:ext cx="4965192" cy="548640"/>
          </a:xfrm>
          <a:prstGeom prst="roundRect">
            <a:avLst>
              <a:gd name="adj" fmla="val 23333"/>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16" name="Fusion label"/>
          <p:cNvSpPr txBox="1"/>
          <p:nvPr/>
        </p:nvSpPr>
        <p:spPr>
          <a:xfrm>
            <a:off x="6675120" y="4681728"/>
            <a:ext cx="4965192" cy="548640"/>
          </a:xfrm>
          <a:prstGeom prst="rect">
            <a:avLst/>
          </a:prstGeom>
          <a:noFill/>
          <a:ln/>
        </p:spPr>
        <p:txBody>
          <a:bodyPr wrap="square" lIns="0" tIns="0" rIns="0" bIns="0" rtlCol="0" anchor="ctr"/>
          <a:lstStyle/>
          <a:p>
            <a:pPr algn="ctr" indent="0" marL="0">
              <a:buNone/>
            </a:pPr>
            <a:r>
              <a:rPr lang="en-US" sz="1400" b="1" dirty="0">
                <a:solidFill>
                  <a:schemeClr val="bg1"/>
                </a:solidFill>
              </a:rPr>
              <a:t>FUSION  320 → 128 → 64</a:t>
            </a:r>
            <a:endParaRPr lang="en-US" sz="1400" dirty="0"/>
          </a:p>
        </p:txBody>
      </p:sp>
      <p:sp>
        <p:nvSpPr>
          <p:cNvPr id="17" name="Head Trend"/>
          <p:cNvSpPr/>
          <p:nvPr/>
        </p:nvSpPr>
        <p:spPr>
          <a:xfrm>
            <a:off x="6675120" y="5504688"/>
            <a:ext cx="1138428" cy="566928"/>
          </a:xfrm>
          <a:prstGeom prst="roundRect">
            <a:avLst>
              <a:gd name="adj" fmla="val 16129"/>
            </a:avLst>
          </a:prstGeom>
          <a:solidFill>
            <a:schemeClr val="accent1">
              <a:alpha val="80000"/>
            </a:schemeClr>
          </a:solidFill>
          <a:ln/>
        </p:spPr>
      </p:sp>
      <p:sp>
        <p:nvSpPr>
          <p:cNvPr id="18" name="Head label Trend"/>
          <p:cNvSpPr txBox="1"/>
          <p:nvPr/>
        </p:nvSpPr>
        <p:spPr>
          <a:xfrm>
            <a:off x="6675120" y="5504688"/>
            <a:ext cx="1138428" cy="566928"/>
          </a:xfrm>
          <a:prstGeom prst="rect">
            <a:avLst/>
          </a:prstGeom>
          <a:noFill/>
          <a:ln/>
        </p:spPr>
        <p:txBody>
          <a:bodyPr wrap="square" lIns="0" tIns="0" rIns="0" bIns="0" rtlCol="0" anchor="ctr"/>
          <a:lstStyle/>
          <a:p>
            <a:pPr algn="ctr" indent="0" marL="0">
              <a:buNone/>
            </a:pPr>
            <a:r>
              <a:rPr lang="en-US" sz="1300" b="1" dirty="0">
                <a:solidFill>
                  <a:schemeClr val="tx1"/>
                </a:solidFill>
              </a:rPr>
              <a:t>Trend</a:t>
            </a:r>
            <a:endParaRPr lang="en-US" sz="1300" dirty="0"/>
          </a:p>
        </p:txBody>
      </p:sp>
      <p:sp>
        <p:nvSpPr>
          <p:cNvPr id="19" name="Head Price"/>
          <p:cNvSpPr/>
          <p:nvPr/>
        </p:nvSpPr>
        <p:spPr>
          <a:xfrm>
            <a:off x="7950708" y="5504688"/>
            <a:ext cx="1138428" cy="566928"/>
          </a:xfrm>
          <a:prstGeom prst="roundRect">
            <a:avLst>
              <a:gd name="adj" fmla="val 16129"/>
            </a:avLst>
          </a:prstGeom>
          <a:solidFill>
            <a:schemeClr val="accent2">
              <a:alpha val="80000"/>
            </a:schemeClr>
          </a:solidFill>
          <a:ln/>
        </p:spPr>
      </p:sp>
      <p:sp>
        <p:nvSpPr>
          <p:cNvPr id="20" name="Head label Price"/>
          <p:cNvSpPr txBox="1"/>
          <p:nvPr/>
        </p:nvSpPr>
        <p:spPr>
          <a:xfrm>
            <a:off x="7950708" y="5504688"/>
            <a:ext cx="1138428" cy="566928"/>
          </a:xfrm>
          <a:prstGeom prst="rect">
            <a:avLst/>
          </a:prstGeom>
          <a:noFill/>
          <a:ln/>
        </p:spPr>
        <p:txBody>
          <a:bodyPr wrap="square" lIns="0" tIns="0" rIns="0" bIns="0" rtlCol="0" anchor="ctr"/>
          <a:lstStyle/>
          <a:p>
            <a:pPr algn="ctr" indent="0" marL="0">
              <a:buNone/>
            </a:pPr>
            <a:r>
              <a:rPr lang="en-US" sz="1300" b="1" dirty="0">
                <a:solidFill>
                  <a:schemeClr val="tx1"/>
                </a:solidFill>
              </a:rPr>
              <a:t>Price</a:t>
            </a:r>
            <a:endParaRPr lang="en-US" sz="1300" dirty="0"/>
          </a:p>
        </p:txBody>
      </p:sp>
      <p:sp>
        <p:nvSpPr>
          <p:cNvPr id="21" name="Head Volatility"/>
          <p:cNvSpPr/>
          <p:nvPr/>
        </p:nvSpPr>
        <p:spPr>
          <a:xfrm>
            <a:off x="9226296" y="5504688"/>
            <a:ext cx="1138428" cy="566928"/>
          </a:xfrm>
          <a:prstGeom prst="roundRect">
            <a:avLst>
              <a:gd name="adj" fmla="val 16129"/>
            </a:avLst>
          </a:prstGeom>
          <a:solidFill>
            <a:schemeClr val="accent4">
              <a:alpha val="80000"/>
            </a:schemeClr>
          </a:solidFill>
          <a:ln/>
        </p:spPr>
      </p:sp>
      <p:sp>
        <p:nvSpPr>
          <p:cNvPr id="22" name="Head label Volatility"/>
          <p:cNvSpPr txBox="1"/>
          <p:nvPr/>
        </p:nvSpPr>
        <p:spPr>
          <a:xfrm>
            <a:off x="9226296" y="5504688"/>
            <a:ext cx="1138428" cy="566928"/>
          </a:xfrm>
          <a:prstGeom prst="rect">
            <a:avLst/>
          </a:prstGeom>
          <a:noFill/>
          <a:ln/>
        </p:spPr>
        <p:txBody>
          <a:bodyPr wrap="square" lIns="0" tIns="0" rIns="0" bIns="0" rtlCol="0" anchor="ctr"/>
          <a:lstStyle/>
          <a:p>
            <a:pPr algn="ctr" indent="0" marL="0">
              <a:buNone/>
            </a:pPr>
            <a:r>
              <a:rPr lang="en-US" sz="1300" b="1" dirty="0">
                <a:solidFill>
                  <a:schemeClr val="tx1"/>
                </a:solidFill>
              </a:rPr>
              <a:t>Volatility</a:t>
            </a:r>
            <a:endParaRPr lang="en-US" sz="1300" dirty="0"/>
          </a:p>
        </p:txBody>
      </p:sp>
      <p:sp>
        <p:nvSpPr>
          <p:cNvPr id="23" name="Head Confidence"/>
          <p:cNvSpPr/>
          <p:nvPr/>
        </p:nvSpPr>
        <p:spPr>
          <a:xfrm>
            <a:off x="10501884" y="5504688"/>
            <a:ext cx="1138428" cy="566928"/>
          </a:xfrm>
          <a:prstGeom prst="roundRect">
            <a:avLst>
              <a:gd name="adj" fmla="val 16129"/>
            </a:avLst>
          </a:prstGeom>
          <a:solidFill>
            <a:schemeClr val="accent3">
              <a:alpha val="80000"/>
            </a:schemeClr>
          </a:solidFill>
          <a:ln/>
        </p:spPr>
      </p:sp>
      <p:sp>
        <p:nvSpPr>
          <p:cNvPr id="24" name="Head label Confidence"/>
          <p:cNvSpPr txBox="1"/>
          <p:nvPr/>
        </p:nvSpPr>
        <p:spPr>
          <a:xfrm>
            <a:off x="10501884" y="5504688"/>
            <a:ext cx="1138428" cy="566928"/>
          </a:xfrm>
          <a:prstGeom prst="rect">
            <a:avLst/>
          </a:prstGeom>
          <a:noFill/>
          <a:ln/>
        </p:spPr>
        <p:txBody>
          <a:bodyPr wrap="square" lIns="0" tIns="0" rIns="0" bIns="0" rtlCol="0" anchor="ctr"/>
          <a:lstStyle/>
          <a:p>
            <a:pPr algn="ctr" indent="0" marL="0">
              <a:buNone/>
            </a:pPr>
            <a:r>
              <a:rPr lang="en-US" sz="1300" b="1" dirty="0">
                <a:solidFill>
                  <a:schemeClr val="tx1"/>
                </a:solidFill>
              </a:rPr>
              <a:t>Confidence</a:t>
            </a:r>
            <a:endParaRPr lang="en-US" sz="1300" dirty="0"/>
          </a:p>
        </p:txBody>
      </p:sp>
      <p:sp>
        <p:nvSpPr>
          <p:cNvPr id="25" name="Slide Number Placeholder 0"/>
          <p:cNvSpPr>
            <a:spLocks noGrp="1"/>
          </p:cNvSpPr>
          <p:nvPr>
            <p:ph type="sldNum" sz="quarter" idx="4294967295"/>
          </p:nvPr>
        </p:nvSpPr>
        <p:spPr>
          <a:xfrm>
            <a:off x="11091672" y="6437376"/>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1672" cy="822960"/>
          </a:xfrm>
          <a:prstGeom prst="rect">
            <a:avLst/>
          </a:prstGeom>
          <a:noFill/>
          <a:ln/>
        </p:spPr>
        <p:txBody>
          <a:bodyPr wrap="square" lIns="0" tIns="0" rIns="0" bIns="0" rtlCol="0" anchor="ctr"/>
          <a:lstStyle/>
          <a:p>
            <a:pPr algn="l" indent="0" marL="0">
              <a:buNone/>
            </a:pPr>
            <a:r>
              <a:rPr lang="en-US" sz="3600" b="1" dirty="0">
                <a:solidFill>
                  <a:schemeClr val="bg1"/>
                </a:solidFill>
              </a:rPr>
              <a:t>Signals built for decisions</a:t>
            </a:r>
            <a:endParaRPr lang="en-US" sz="3600" dirty="0"/>
          </a:p>
        </p:txBody>
      </p:sp>
      <p:sp>
        <p:nvSpPr>
          <p:cNvPr id="3" name="Section tag"/>
          <p:cNvSpPr txBox="1"/>
          <p:nvPr/>
        </p:nvSpPr>
        <p:spPr>
          <a:xfrm>
            <a:off x="7955280" y="146304"/>
            <a:ext cx="3685032" cy="228600"/>
          </a:xfrm>
          <a:prstGeom prst="rect">
            <a:avLst/>
          </a:prstGeom>
          <a:noFill/>
          <a:ln/>
        </p:spPr>
        <p:txBody>
          <a:bodyPr wrap="square" lIns="0" tIns="0" rIns="0" bIns="0" rtlCol="0" anchor="t"/>
          <a:lstStyle/>
          <a:p>
            <a:pPr algn="r" indent="0" marL="0">
              <a:buNone/>
            </a:pPr>
            <a:r>
              <a:rPr lang="en-US" sz="1000" b="1" spc="300" kern="0" dirty="0">
                <a:solidFill>
                  <a:schemeClr val="accent1"/>
                </a:solidFill>
              </a:rPr>
              <a:t>THE TECHNOLOGY</a:t>
            </a:r>
            <a:endParaRPr lang="en-US" sz="1000" dirty="0"/>
          </a:p>
        </p:txBody>
      </p:sp>
      <p:sp>
        <p:nvSpPr>
          <p:cNvPr id="5" name="Signal card"/>
          <p:cNvSpPr/>
          <p:nvPr/>
        </p:nvSpPr>
        <p:spPr>
          <a:xfrm>
            <a:off x="548640" y="1463040"/>
            <a:ext cx="5212080" cy="4754880"/>
          </a:xfrm>
          <a:prstGeom prst="roundRect">
            <a:avLst>
              <a:gd name="adj" fmla="val 2692"/>
            </a:avLst>
          </a:prstGeom>
          <a:solidFill>
            <a:schemeClr val="tx2"/>
          </a:solidFill>
          <a:ln w="15875">
            <a:solidFill>
              <a:schemeClr val="accent1"/>
            </a:solidFill>
            <a:prstDash val="solid"/>
          </a:ln>
          <a:effectLst>
            <a:outerShdw sx="100000" sy="100000" kx="0" ky="0" algn="bl" rotWithShape="0" blurRad="177800" dist="38100" dir="5400000">
              <a:srgbClr val="000000">
                <a:alpha val="35000"/>
              </a:srgbClr>
            </a:outerShdw>
          </a:effectLst>
        </p:spPr>
      </p:sp>
      <p:pic>
        <p:nvPicPr>
          <p:cNvPr id="6" name="Signal brain icon" descr="brain icon">    </p:cNvPr>
          <p:cNvPicPr>
            <a:picLocks noChangeAspect="1"/>
          </p:cNvPicPr>
          <p:nvPr/>
        </p:nvPicPr>
        <p:blipFill>
          <a:blip r:embed="rId1"/>
          <a:stretch>
            <a:fillRect/>
          </a:stretch>
        </p:blipFill>
        <p:spPr>
          <a:xfrm>
            <a:off x="822960" y="1719072"/>
            <a:ext cx="384048" cy="384048"/>
          </a:xfrm>
          <a:prstGeom prst="rect">
            <a:avLst/>
          </a:prstGeom>
        </p:spPr>
      </p:pic>
      <p:sp>
        <p:nvSpPr>
          <p:cNvPr id="7" name="Signal header"/>
          <p:cNvSpPr txBox="1"/>
          <p:nvPr/>
        </p:nvSpPr>
        <p:spPr>
          <a:xfrm>
            <a:off x="1325880" y="1719072"/>
            <a:ext cx="3108960" cy="384048"/>
          </a:xfrm>
          <a:prstGeom prst="rect">
            <a:avLst/>
          </a:prstGeom>
          <a:noFill/>
          <a:ln/>
        </p:spPr>
        <p:txBody>
          <a:bodyPr wrap="square" lIns="0" tIns="0" rIns="0" bIns="0" rtlCol="0" anchor="ctr"/>
          <a:lstStyle/>
          <a:p>
            <a:pPr indent="0" marL="0">
              <a:buNone/>
            </a:pPr>
            <a:r>
              <a:rPr lang="en-US" sz="1400" b="1" spc="100" kern="0" dirty="0">
                <a:solidFill>
                  <a:schemeClr val="accent1"/>
                </a:solidFill>
              </a:rPr>
              <a:t>BTC NEURAL NETWORK SIGNAL</a:t>
            </a:r>
            <a:endParaRPr lang="en-US" sz="1400" dirty="0"/>
          </a:p>
        </p:txBody>
      </p:sp>
      <p:sp>
        <p:nvSpPr>
          <p:cNvPr id="8" name="Illustrative tag"/>
          <p:cNvSpPr/>
          <p:nvPr/>
        </p:nvSpPr>
        <p:spPr>
          <a:xfrm>
            <a:off x="4343400" y="1764792"/>
            <a:ext cx="1234440" cy="292608"/>
          </a:xfrm>
          <a:prstGeom prst="roundRect">
            <a:avLst>
              <a:gd name="adj" fmla="val 50000"/>
            </a:avLst>
          </a:prstGeom>
          <a:solidFill>
            <a:schemeClr val="accent2"/>
          </a:solidFill>
          <a:ln/>
        </p:spPr>
      </p:sp>
      <p:sp>
        <p:nvSpPr>
          <p:cNvPr id="9" name="Illustrative tag label"/>
          <p:cNvSpPr txBox="1"/>
          <p:nvPr/>
        </p:nvSpPr>
        <p:spPr>
          <a:xfrm>
            <a:off x="4343400" y="1764792"/>
            <a:ext cx="1234440" cy="292608"/>
          </a:xfrm>
          <a:prstGeom prst="rect">
            <a:avLst/>
          </a:prstGeom>
          <a:noFill/>
          <a:ln/>
        </p:spPr>
        <p:txBody>
          <a:bodyPr wrap="square" lIns="0" tIns="0" rIns="0" bIns="0" rtlCol="0" anchor="ctr"/>
          <a:lstStyle/>
          <a:p>
            <a:pPr algn="ctr" indent="0" marL="0">
              <a:buNone/>
            </a:pPr>
            <a:r>
              <a:rPr lang="en-US" sz="1000" b="1" spc="100" kern="0" dirty="0">
                <a:solidFill>
                  <a:schemeClr val="tx1"/>
                </a:solidFill>
              </a:rPr>
              <a:t>ILLUSTRATIVE</a:t>
            </a:r>
            <a:endParaRPr lang="en-US" sz="1000" dirty="0"/>
          </a:p>
        </p:txBody>
      </p:sp>
      <p:sp>
        <p:nvSpPr>
          <p:cNvPr id="10" name="Signal label 1"/>
          <p:cNvSpPr txBox="1"/>
          <p:nvPr/>
        </p:nvSpPr>
        <p:spPr>
          <a:xfrm>
            <a:off x="822960" y="2331720"/>
            <a:ext cx="2011680" cy="457200"/>
          </a:xfrm>
          <a:prstGeom prst="rect">
            <a:avLst/>
          </a:prstGeom>
          <a:noFill/>
          <a:ln/>
        </p:spPr>
        <p:txBody>
          <a:bodyPr wrap="square" lIns="0" tIns="0" rIns="0" bIns="0" rtlCol="0" anchor="ctr"/>
          <a:lstStyle/>
          <a:p>
            <a:pPr indent="0" marL="0">
              <a:buNone/>
            </a:pPr>
            <a:r>
              <a:rPr lang="en-US" sz="1300" b="1" spc="200" kern="0" dirty="0">
                <a:solidFill>
                  <a:schemeClr val="bg2"/>
                </a:solidFill>
              </a:rPr>
              <a:t>DIRECTION</a:t>
            </a:r>
            <a:endParaRPr lang="en-US" sz="1300" dirty="0"/>
          </a:p>
        </p:txBody>
      </p:sp>
      <p:sp>
        <p:nvSpPr>
          <p:cNvPr id="11" name="Signal value 1"/>
          <p:cNvSpPr txBox="1"/>
          <p:nvPr/>
        </p:nvSpPr>
        <p:spPr>
          <a:xfrm>
            <a:off x="2743200" y="2331720"/>
            <a:ext cx="2743200" cy="457200"/>
          </a:xfrm>
          <a:prstGeom prst="rect">
            <a:avLst/>
          </a:prstGeom>
          <a:noFill/>
          <a:ln/>
        </p:spPr>
        <p:txBody>
          <a:bodyPr wrap="square" lIns="0" tIns="0" rIns="0" bIns="0" rtlCol="0" anchor="ctr"/>
          <a:lstStyle/>
          <a:p>
            <a:pPr algn="r" indent="0" marL="0">
              <a:buNone/>
            </a:pPr>
            <a:r>
              <a:rPr lang="en-US" sz="2400" b="1" dirty="0">
                <a:solidFill>
                  <a:schemeClr val="accent3"/>
                </a:solidFill>
                <a:latin typeface="+mj-lt" pitchFamily="34" charset="0"/>
                <a:ea typeface="+mj-lt" pitchFamily="34" charset="-122"/>
                <a:cs typeface="+mj-lt" pitchFamily="34" charset="-120"/>
              </a:rPr>
              <a:t>BULLISH</a:t>
            </a:r>
            <a:endParaRPr lang="en-US" sz="2400" dirty="0"/>
          </a:p>
        </p:txBody>
      </p:sp>
      <p:sp>
        <p:nvSpPr>
          <p:cNvPr id="12" name="Signal label 2"/>
          <p:cNvSpPr txBox="1"/>
          <p:nvPr/>
        </p:nvSpPr>
        <p:spPr>
          <a:xfrm>
            <a:off x="822960" y="2898648"/>
            <a:ext cx="2011680" cy="457200"/>
          </a:xfrm>
          <a:prstGeom prst="rect">
            <a:avLst/>
          </a:prstGeom>
          <a:noFill/>
          <a:ln/>
        </p:spPr>
        <p:txBody>
          <a:bodyPr wrap="square" lIns="0" tIns="0" rIns="0" bIns="0" rtlCol="0" anchor="ctr"/>
          <a:lstStyle/>
          <a:p>
            <a:pPr indent="0" marL="0">
              <a:buNone/>
            </a:pPr>
            <a:r>
              <a:rPr lang="en-US" sz="1300" b="1" spc="200" kern="0" dirty="0">
                <a:solidFill>
                  <a:schemeClr val="bg2"/>
                </a:solidFill>
              </a:rPr>
              <a:t>STRENGTH</a:t>
            </a:r>
            <a:endParaRPr lang="en-US" sz="1300" dirty="0"/>
          </a:p>
        </p:txBody>
      </p:sp>
      <p:sp>
        <p:nvSpPr>
          <p:cNvPr id="13" name="Signal value 2"/>
          <p:cNvSpPr txBox="1"/>
          <p:nvPr/>
        </p:nvSpPr>
        <p:spPr>
          <a:xfrm>
            <a:off x="2743200" y="2898648"/>
            <a:ext cx="2743200" cy="457200"/>
          </a:xfrm>
          <a:prstGeom prst="rect">
            <a:avLst/>
          </a:prstGeom>
          <a:noFill/>
          <a:ln/>
        </p:spPr>
        <p:txBody>
          <a:bodyPr wrap="square" lIns="0" tIns="0" rIns="0" bIns="0" rtlCol="0" anchor="ctr"/>
          <a:lstStyle/>
          <a:p>
            <a:pPr algn="r" indent="0" marL="0">
              <a:buNone/>
            </a:pPr>
            <a:r>
              <a:rPr lang="en-US" sz="2400" b="1" dirty="0">
                <a:solidFill>
                  <a:schemeClr val="accent1"/>
                </a:solidFill>
                <a:latin typeface="+mj-lt" pitchFamily="34" charset="0"/>
                <a:ea typeface="+mj-lt" pitchFamily="34" charset="-122"/>
                <a:cs typeface="+mj-lt" pitchFamily="34" charset="-120"/>
              </a:rPr>
              <a:t>STRONG</a:t>
            </a:r>
            <a:endParaRPr lang="en-US" sz="2400" dirty="0"/>
          </a:p>
        </p:txBody>
      </p:sp>
      <p:sp>
        <p:nvSpPr>
          <p:cNvPr id="14" name="Signal label 3"/>
          <p:cNvSpPr txBox="1"/>
          <p:nvPr/>
        </p:nvSpPr>
        <p:spPr>
          <a:xfrm>
            <a:off x="822960" y="3465576"/>
            <a:ext cx="2011680" cy="457200"/>
          </a:xfrm>
          <a:prstGeom prst="rect">
            <a:avLst/>
          </a:prstGeom>
          <a:noFill/>
          <a:ln/>
        </p:spPr>
        <p:txBody>
          <a:bodyPr wrap="square" lIns="0" tIns="0" rIns="0" bIns="0" rtlCol="0" anchor="ctr"/>
          <a:lstStyle/>
          <a:p>
            <a:pPr indent="0" marL="0">
              <a:buNone/>
            </a:pPr>
            <a:r>
              <a:rPr lang="en-US" sz="1300" b="1" spc="200" kern="0" dirty="0">
                <a:solidFill>
                  <a:schemeClr val="bg2"/>
                </a:solidFill>
              </a:rPr>
              <a:t>CONFIDENCE</a:t>
            </a:r>
            <a:endParaRPr lang="en-US" sz="1300" dirty="0"/>
          </a:p>
        </p:txBody>
      </p:sp>
      <p:sp>
        <p:nvSpPr>
          <p:cNvPr id="15" name="Signal value 3"/>
          <p:cNvSpPr txBox="1"/>
          <p:nvPr/>
        </p:nvSpPr>
        <p:spPr>
          <a:xfrm>
            <a:off x="2743200" y="3465576"/>
            <a:ext cx="2743200" cy="457200"/>
          </a:xfrm>
          <a:prstGeom prst="rect">
            <a:avLst/>
          </a:prstGeom>
          <a:noFill/>
          <a:ln/>
        </p:spPr>
        <p:txBody>
          <a:bodyPr wrap="square" lIns="0" tIns="0" rIns="0" bIns="0" rtlCol="0" anchor="ctr"/>
          <a:lstStyle/>
          <a:p>
            <a:pPr algn="r" indent="0" marL="0">
              <a:buNone/>
            </a:pPr>
            <a:r>
              <a:rPr lang="en-US" sz="2400" b="1" dirty="0">
                <a:solidFill>
                  <a:schemeClr val="bg1"/>
                </a:solidFill>
                <a:latin typeface="+mj-lt" pitchFamily="34" charset="0"/>
                <a:ea typeface="+mj-lt" pitchFamily="34" charset="-122"/>
                <a:cs typeface="+mj-lt" pitchFamily="34" charset="-120"/>
              </a:rPr>
              <a:t>71.0%</a:t>
            </a:r>
            <a:endParaRPr lang="en-US" sz="2400" dirty="0"/>
          </a:p>
        </p:txBody>
      </p:sp>
      <p:sp>
        <p:nvSpPr>
          <p:cNvPr id="16" name="Signal label 4"/>
          <p:cNvSpPr txBox="1"/>
          <p:nvPr/>
        </p:nvSpPr>
        <p:spPr>
          <a:xfrm>
            <a:off x="822960" y="4032504"/>
            <a:ext cx="2011680" cy="457200"/>
          </a:xfrm>
          <a:prstGeom prst="rect">
            <a:avLst/>
          </a:prstGeom>
          <a:noFill/>
          <a:ln/>
        </p:spPr>
        <p:txBody>
          <a:bodyPr wrap="square" lIns="0" tIns="0" rIns="0" bIns="0" rtlCol="0" anchor="ctr"/>
          <a:lstStyle/>
          <a:p>
            <a:pPr indent="0" marL="0">
              <a:buNone/>
            </a:pPr>
            <a:r>
              <a:rPr lang="en-US" sz="1300" b="1" spc="200" kern="0" dirty="0">
                <a:solidFill>
                  <a:schemeClr val="bg2"/>
                </a:solidFill>
              </a:rPr>
              <a:t>RISK</a:t>
            </a:r>
            <a:endParaRPr lang="en-US" sz="1300" dirty="0"/>
          </a:p>
        </p:txBody>
      </p:sp>
      <p:sp>
        <p:nvSpPr>
          <p:cNvPr id="17" name="Signal value 4"/>
          <p:cNvSpPr txBox="1"/>
          <p:nvPr/>
        </p:nvSpPr>
        <p:spPr>
          <a:xfrm>
            <a:off x="2743200" y="4032504"/>
            <a:ext cx="2743200" cy="457200"/>
          </a:xfrm>
          <a:prstGeom prst="rect">
            <a:avLst/>
          </a:prstGeom>
          <a:noFill/>
          <a:ln/>
        </p:spPr>
        <p:txBody>
          <a:bodyPr wrap="square" lIns="0" tIns="0" rIns="0" bIns="0" rtlCol="0" anchor="ctr"/>
          <a:lstStyle/>
          <a:p>
            <a:pPr algn="r" indent="0" marL="0">
              <a:buNone/>
            </a:pPr>
            <a:r>
              <a:rPr lang="en-US" sz="2400" b="1" dirty="0">
                <a:solidFill>
                  <a:schemeClr val="accent2"/>
                </a:solidFill>
                <a:latin typeface="+mj-lt" pitchFamily="34" charset="0"/>
                <a:ea typeface="+mj-lt" pitchFamily="34" charset="-122"/>
                <a:cs typeface="+mj-lt" pitchFamily="34" charset="-120"/>
              </a:rPr>
              <a:t>MEDIUM</a:t>
            </a:r>
            <a:endParaRPr lang="en-US" sz="2400" dirty="0"/>
          </a:p>
        </p:txBody>
      </p:sp>
      <p:sp>
        <p:nvSpPr>
          <p:cNvPr id="18" name="Targets header"/>
          <p:cNvSpPr txBox="1"/>
          <p:nvPr/>
        </p:nvSpPr>
        <p:spPr>
          <a:xfrm>
            <a:off x="822960" y="4754880"/>
            <a:ext cx="4572000" cy="274320"/>
          </a:xfrm>
          <a:prstGeom prst="rect">
            <a:avLst/>
          </a:prstGeom>
          <a:noFill/>
          <a:ln/>
        </p:spPr>
        <p:txBody>
          <a:bodyPr wrap="square" lIns="0" tIns="0" rIns="0" bIns="0" rtlCol="0" anchor="t"/>
          <a:lstStyle/>
          <a:p>
            <a:pPr indent="0" marL="0">
              <a:buNone/>
            </a:pPr>
            <a:r>
              <a:rPr lang="en-US" sz="1300" b="1" spc="200" kern="0" dirty="0">
                <a:solidFill>
                  <a:schemeClr val="bg2"/>
                </a:solidFill>
              </a:rPr>
              <a:t>TARGET MOVES  (4-hour steps)</a:t>
            </a:r>
            <a:endParaRPr lang="en-US" sz="1300" dirty="0"/>
          </a:p>
        </p:txBody>
      </p:sp>
      <p:sp>
        <p:nvSpPr>
          <p:cNvPr id="19" name="Target chip 1"/>
          <p:cNvSpPr/>
          <p:nvPr/>
        </p:nvSpPr>
        <p:spPr>
          <a:xfrm>
            <a:off x="822960" y="5120640"/>
            <a:ext cx="804672" cy="868680"/>
          </a:xfrm>
          <a:prstGeom prst="roundRect">
            <a:avLst>
              <a:gd name="adj" fmla="val 11364"/>
            </a:avLst>
          </a:prstGeom>
          <a:solidFill>
            <a:schemeClr val="accent3">
              <a:alpha val="15000"/>
            </a:schemeClr>
          </a:solidFill>
          <a:ln w="9525">
            <a:solidFill>
              <a:schemeClr val="accent3"/>
            </a:solidFill>
            <a:prstDash val="solid"/>
          </a:ln>
        </p:spPr>
      </p:sp>
      <p:sp>
        <p:nvSpPr>
          <p:cNvPr id="20" name="Target step 1"/>
          <p:cNvSpPr txBox="1"/>
          <p:nvPr/>
        </p:nvSpPr>
        <p:spPr>
          <a:xfrm>
            <a:off x="822960" y="5193792"/>
            <a:ext cx="804672" cy="274320"/>
          </a:xfrm>
          <a:prstGeom prst="rect">
            <a:avLst/>
          </a:prstGeom>
          <a:noFill/>
          <a:ln/>
        </p:spPr>
        <p:txBody>
          <a:bodyPr wrap="square" lIns="0" tIns="0" rIns="0" bIns="0" rtlCol="0" anchor="t"/>
          <a:lstStyle/>
          <a:p>
            <a:pPr algn="ctr" indent="0" marL="0">
              <a:buNone/>
            </a:pPr>
            <a:r>
              <a:rPr lang="en-US" sz="1200" dirty="0">
                <a:solidFill>
                  <a:schemeClr val="bg2"/>
                </a:solidFill>
              </a:rPr>
              <a:t>4h</a:t>
            </a:r>
            <a:endParaRPr lang="en-US" sz="1200" dirty="0"/>
          </a:p>
        </p:txBody>
      </p:sp>
      <p:sp>
        <p:nvSpPr>
          <p:cNvPr id="21" name="Target value 1"/>
          <p:cNvSpPr txBox="1"/>
          <p:nvPr/>
        </p:nvSpPr>
        <p:spPr>
          <a:xfrm>
            <a:off x="822960" y="5468112"/>
            <a:ext cx="804672" cy="411480"/>
          </a:xfrm>
          <a:prstGeom prst="rect">
            <a:avLst/>
          </a:prstGeom>
          <a:noFill/>
          <a:ln/>
        </p:spPr>
        <p:txBody>
          <a:bodyPr wrap="square" lIns="0" tIns="0" rIns="0" bIns="0" rtlCol="0" anchor="ctr"/>
          <a:lstStyle/>
          <a:p>
            <a:pPr algn="ctr" indent="0" marL="0">
              <a:buNone/>
            </a:pPr>
            <a:r>
              <a:rPr lang="en-US" sz="1600" b="1" dirty="0">
                <a:solidFill>
                  <a:schemeClr val="accent3"/>
                </a:solidFill>
              </a:rPr>
              <a:t>+0.4%</a:t>
            </a:r>
            <a:endParaRPr lang="en-US" sz="1600" dirty="0"/>
          </a:p>
        </p:txBody>
      </p:sp>
      <p:sp>
        <p:nvSpPr>
          <p:cNvPr id="22" name="Target chip 2"/>
          <p:cNvSpPr/>
          <p:nvPr/>
        </p:nvSpPr>
        <p:spPr>
          <a:xfrm>
            <a:off x="1719072" y="5120640"/>
            <a:ext cx="804672" cy="868680"/>
          </a:xfrm>
          <a:prstGeom prst="roundRect">
            <a:avLst>
              <a:gd name="adj" fmla="val 11364"/>
            </a:avLst>
          </a:prstGeom>
          <a:solidFill>
            <a:schemeClr val="accent3">
              <a:alpha val="15000"/>
            </a:schemeClr>
          </a:solidFill>
          <a:ln w="9525">
            <a:solidFill>
              <a:schemeClr val="accent3"/>
            </a:solidFill>
            <a:prstDash val="solid"/>
          </a:ln>
        </p:spPr>
      </p:sp>
      <p:sp>
        <p:nvSpPr>
          <p:cNvPr id="23" name="Target step 2"/>
          <p:cNvSpPr txBox="1"/>
          <p:nvPr/>
        </p:nvSpPr>
        <p:spPr>
          <a:xfrm>
            <a:off x="1719072" y="5193792"/>
            <a:ext cx="804672" cy="274320"/>
          </a:xfrm>
          <a:prstGeom prst="rect">
            <a:avLst/>
          </a:prstGeom>
          <a:noFill/>
          <a:ln/>
        </p:spPr>
        <p:txBody>
          <a:bodyPr wrap="square" lIns="0" tIns="0" rIns="0" bIns="0" rtlCol="0" anchor="t"/>
          <a:lstStyle/>
          <a:p>
            <a:pPr algn="ctr" indent="0" marL="0">
              <a:buNone/>
            </a:pPr>
            <a:r>
              <a:rPr lang="en-US" sz="1200" dirty="0">
                <a:solidFill>
                  <a:schemeClr val="bg2"/>
                </a:solidFill>
              </a:rPr>
              <a:t>8h</a:t>
            </a:r>
            <a:endParaRPr lang="en-US" sz="1200" dirty="0"/>
          </a:p>
        </p:txBody>
      </p:sp>
      <p:sp>
        <p:nvSpPr>
          <p:cNvPr id="24" name="Target value 2"/>
          <p:cNvSpPr txBox="1"/>
          <p:nvPr/>
        </p:nvSpPr>
        <p:spPr>
          <a:xfrm>
            <a:off x="1719072" y="5468112"/>
            <a:ext cx="804672" cy="411480"/>
          </a:xfrm>
          <a:prstGeom prst="rect">
            <a:avLst/>
          </a:prstGeom>
          <a:noFill/>
          <a:ln/>
        </p:spPr>
        <p:txBody>
          <a:bodyPr wrap="square" lIns="0" tIns="0" rIns="0" bIns="0" rtlCol="0" anchor="ctr"/>
          <a:lstStyle/>
          <a:p>
            <a:pPr algn="ctr" indent="0" marL="0">
              <a:buNone/>
            </a:pPr>
            <a:r>
              <a:rPr lang="en-US" sz="1600" b="1" dirty="0">
                <a:solidFill>
                  <a:schemeClr val="accent3"/>
                </a:solidFill>
              </a:rPr>
              <a:t>+0.7%</a:t>
            </a:r>
            <a:endParaRPr lang="en-US" sz="1600" dirty="0"/>
          </a:p>
        </p:txBody>
      </p:sp>
      <p:sp>
        <p:nvSpPr>
          <p:cNvPr id="25" name="Target chip 3"/>
          <p:cNvSpPr/>
          <p:nvPr/>
        </p:nvSpPr>
        <p:spPr>
          <a:xfrm>
            <a:off x="2615184" y="5120640"/>
            <a:ext cx="804672" cy="868680"/>
          </a:xfrm>
          <a:prstGeom prst="roundRect">
            <a:avLst>
              <a:gd name="adj" fmla="val 11364"/>
            </a:avLst>
          </a:prstGeom>
          <a:solidFill>
            <a:schemeClr val="accent3">
              <a:alpha val="15000"/>
            </a:schemeClr>
          </a:solidFill>
          <a:ln w="9525">
            <a:solidFill>
              <a:schemeClr val="accent3"/>
            </a:solidFill>
            <a:prstDash val="solid"/>
          </a:ln>
        </p:spPr>
      </p:sp>
      <p:sp>
        <p:nvSpPr>
          <p:cNvPr id="26" name="Target step 3"/>
          <p:cNvSpPr txBox="1"/>
          <p:nvPr/>
        </p:nvSpPr>
        <p:spPr>
          <a:xfrm>
            <a:off x="2615184" y="5193792"/>
            <a:ext cx="804672" cy="274320"/>
          </a:xfrm>
          <a:prstGeom prst="rect">
            <a:avLst/>
          </a:prstGeom>
          <a:noFill/>
          <a:ln/>
        </p:spPr>
        <p:txBody>
          <a:bodyPr wrap="square" lIns="0" tIns="0" rIns="0" bIns="0" rtlCol="0" anchor="t"/>
          <a:lstStyle/>
          <a:p>
            <a:pPr algn="ctr" indent="0" marL="0">
              <a:buNone/>
            </a:pPr>
            <a:r>
              <a:rPr lang="en-US" sz="1200" dirty="0">
                <a:solidFill>
                  <a:schemeClr val="bg2"/>
                </a:solidFill>
              </a:rPr>
              <a:t>12h</a:t>
            </a:r>
            <a:endParaRPr lang="en-US" sz="1200" dirty="0"/>
          </a:p>
        </p:txBody>
      </p:sp>
      <p:sp>
        <p:nvSpPr>
          <p:cNvPr id="27" name="Target value 3"/>
          <p:cNvSpPr txBox="1"/>
          <p:nvPr/>
        </p:nvSpPr>
        <p:spPr>
          <a:xfrm>
            <a:off x="2615184" y="5468112"/>
            <a:ext cx="804672" cy="411480"/>
          </a:xfrm>
          <a:prstGeom prst="rect">
            <a:avLst/>
          </a:prstGeom>
          <a:noFill/>
          <a:ln/>
        </p:spPr>
        <p:txBody>
          <a:bodyPr wrap="square" lIns="0" tIns="0" rIns="0" bIns="0" rtlCol="0" anchor="ctr"/>
          <a:lstStyle/>
          <a:p>
            <a:pPr algn="ctr" indent="0" marL="0">
              <a:buNone/>
            </a:pPr>
            <a:r>
              <a:rPr lang="en-US" sz="1600" b="1" dirty="0">
                <a:solidFill>
                  <a:schemeClr val="accent3"/>
                </a:solidFill>
              </a:rPr>
              <a:t>+1.1%</a:t>
            </a:r>
            <a:endParaRPr lang="en-US" sz="1600" dirty="0"/>
          </a:p>
        </p:txBody>
      </p:sp>
      <p:sp>
        <p:nvSpPr>
          <p:cNvPr id="28" name="Target chip 4"/>
          <p:cNvSpPr/>
          <p:nvPr/>
        </p:nvSpPr>
        <p:spPr>
          <a:xfrm>
            <a:off x="3511296" y="5120640"/>
            <a:ext cx="804672" cy="868680"/>
          </a:xfrm>
          <a:prstGeom prst="roundRect">
            <a:avLst>
              <a:gd name="adj" fmla="val 11364"/>
            </a:avLst>
          </a:prstGeom>
          <a:solidFill>
            <a:schemeClr val="accent3">
              <a:alpha val="15000"/>
            </a:schemeClr>
          </a:solidFill>
          <a:ln w="9525">
            <a:solidFill>
              <a:schemeClr val="accent3"/>
            </a:solidFill>
            <a:prstDash val="solid"/>
          </a:ln>
        </p:spPr>
      </p:sp>
      <p:sp>
        <p:nvSpPr>
          <p:cNvPr id="29" name="Target step 4"/>
          <p:cNvSpPr txBox="1"/>
          <p:nvPr/>
        </p:nvSpPr>
        <p:spPr>
          <a:xfrm>
            <a:off x="3511296" y="5193792"/>
            <a:ext cx="804672" cy="274320"/>
          </a:xfrm>
          <a:prstGeom prst="rect">
            <a:avLst/>
          </a:prstGeom>
          <a:noFill/>
          <a:ln/>
        </p:spPr>
        <p:txBody>
          <a:bodyPr wrap="square" lIns="0" tIns="0" rIns="0" bIns="0" rtlCol="0" anchor="t"/>
          <a:lstStyle/>
          <a:p>
            <a:pPr algn="ctr" indent="0" marL="0">
              <a:buNone/>
            </a:pPr>
            <a:r>
              <a:rPr lang="en-US" sz="1200" dirty="0">
                <a:solidFill>
                  <a:schemeClr val="bg2"/>
                </a:solidFill>
              </a:rPr>
              <a:t>16h</a:t>
            </a:r>
            <a:endParaRPr lang="en-US" sz="1200" dirty="0"/>
          </a:p>
        </p:txBody>
      </p:sp>
      <p:sp>
        <p:nvSpPr>
          <p:cNvPr id="30" name="Target value 4"/>
          <p:cNvSpPr txBox="1"/>
          <p:nvPr/>
        </p:nvSpPr>
        <p:spPr>
          <a:xfrm>
            <a:off x="3511296" y="5468112"/>
            <a:ext cx="804672" cy="411480"/>
          </a:xfrm>
          <a:prstGeom prst="rect">
            <a:avLst/>
          </a:prstGeom>
          <a:noFill/>
          <a:ln/>
        </p:spPr>
        <p:txBody>
          <a:bodyPr wrap="square" lIns="0" tIns="0" rIns="0" bIns="0" rtlCol="0" anchor="ctr"/>
          <a:lstStyle/>
          <a:p>
            <a:pPr algn="ctr" indent="0" marL="0">
              <a:buNone/>
            </a:pPr>
            <a:r>
              <a:rPr lang="en-US" sz="1600" b="1" dirty="0">
                <a:solidFill>
                  <a:schemeClr val="accent3"/>
                </a:solidFill>
              </a:rPr>
              <a:t>+1.3%</a:t>
            </a:r>
            <a:endParaRPr lang="en-US" sz="1600" dirty="0"/>
          </a:p>
        </p:txBody>
      </p:sp>
      <p:sp>
        <p:nvSpPr>
          <p:cNvPr id="31" name="Target chip 5"/>
          <p:cNvSpPr/>
          <p:nvPr/>
        </p:nvSpPr>
        <p:spPr>
          <a:xfrm>
            <a:off x="4407408" y="5120640"/>
            <a:ext cx="804672" cy="868680"/>
          </a:xfrm>
          <a:prstGeom prst="roundRect">
            <a:avLst>
              <a:gd name="adj" fmla="val 11364"/>
            </a:avLst>
          </a:prstGeom>
          <a:solidFill>
            <a:schemeClr val="accent3">
              <a:alpha val="15000"/>
            </a:schemeClr>
          </a:solidFill>
          <a:ln w="9525">
            <a:solidFill>
              <a:schemeClr val="accent3"/>
            </a:solidFill>
            <a:prstDash val="solid"/>
          </a:ln>
        </p:spPr>
      </p:sp>
      <p:sp>
        <p:nvSpPr>
          <p:cNvPr id="32" name="Target step 5"/>
          <p:cNvSpPr txBox="1"/>
          <p:nvPr/>
        </p:nvSpPr>
        <p:spPr>
          <a:xfrm>
            <a:off x="4407408" y="5193792"/>
            <a:ext cx="804672" cy="274320"/>
          </a:xfrm>
          <a:prstGeom prst="rect">
            <a:avLst/>
          </a:prstGeom>
          <a:noFill/>
          <a:ln/>
        </p:spPr>
        <p:txBody>
          <a:bodyPr wrap="square" lIns="0" tIns="0" rIns="0" bIns="0" rtlCol="0" anchor="t"/>
          <a:lstStyle/>
          <a:p>
            <a:pPr algn="ctr" indent="0" marL="0">
              <a:buNone/>
            </a:pPr>
            <a:r>
              <a:rPr lang="en-US" sz="1200" dirty="0">
                <a:solidFill>
                  <a:schemeClr val="bg2"/>
                </a:solidFill>
              </a:rPr>
              <a:t>20h</a:t>
            </a:r>
            <a:endParaRPr lang="en-US" sz="1200" dirty="0"/>
          </a:p>
        </p:txBody>
      </p:sp>
      <p:sp>
        <p:nvSpPr>
          <p:cNvPr id="33" name="Target value 5"/>
          <p:cNvSpPr txBox="1"/>
          <p:nvPr/>
        </p:nvSpPr>
        <p:spPr>
          <a:xfrm>
            <a:off x="4407408" y="5468112"/>
            <a:ext cx="804672" cy="411480"/>
          </a:xfrm>
          <a:prstGeom prst="rect">
            <a:avLst/>
          </a:prstGeom>
          <a:noFill/>
          <a:ln/>
        </p:spPr>
        <p:txBody>
          <a:bodyPr wrap="square" lIns="0" tIns="0" rIns="0" bIns="0" rtlCol="0" anchor="ctr"/>
          <a:lstStyle/>
          <a:p>
            <a:pPr algn="ctr" indent="0" marL="0">
              <a:buNone/>
            </a:pPr>
            <a:r>
              <a:rPr lang="en-US" sz="1600" b="1" dirty="0">
                <a:solidFill>
                  <a:schemeClr val="accent3"/>
                </a:solidFill>
              </a:rPr>
              <a:t>+1.6%</a:t>
            </a:r>
            <a:endParaRPr lang="en-US" sz="1600" dirty="0"/>
          </a:p>
        </p:txBody>
      </p:sp>
      <p:sp>
        <p:nvSpPr>
          <p:cNvPr id="34" name="Ladder heading"/>
          <p:cNvSpPr txBox="1"/>
          <p:nvPr/>
        </p:nvSpPr>
        <p:spPr>
          <a:xfrm>
            <a:off x="6217920" y="1463040"/>
            <a:ext cx="5394960" cy="457200"/>
          </a:xfrm>
          <a:prstGeom prst="rect">
            <a:avLst/>
          </a:prstGeom>
          <a:noFill/>
          <a:ln/>
        </p:spPr>
        <p:txBody>
          <a:bodyPr wrap="square" lIns="0" tIns="0" rIns="0" bIns="0" rtlCol="0" anchor="t"/>
          <a:lstStyle/>
          <a:p>
            <a:pPr indent="0" marL="0">
              <a:buNone/>
            </a:pPr>
            <a:r>
              <a:rPr lang="en-US" sz="2200" b="1" dirty="0">
                <a:solidFill>
                  <a:schemeClr val="bg1"/>
                </a:solidFill>
              </a:rPr>
              <a:t>Five signal-strength classes</a:t>
            </a:r>
            <a:endParaRPr lang="en-US" sz="2200" dirty="0"/>
          </a:p>
        </p:txBody>
      </p:sp>
      <p:sp>
        <p:nvSpPr>
          <p:cNvPr id="35" name="Ladder row 1"/>
          <p:cNvSpPr/>
          <p:nvPr/>
        </p:nvSpPr>
        <p:spPr>
          <a:xfrm>
            <a:off x="6217920" y="2057400"/>
            <a:ext cx="5422392" cy="676656"/>
          </a:xfrm>
          <a:prstGeom prst="roundRect">
            <a:avLst>
              <a:gd name="adj" fmla="val 18919"/>
            </a:avLst>
          </a:prstGeom>
          <a:solidFill>
            <a:schemeClr val="tx2"/>
          </a:solidFill>
          <a:ln w="9525">
            <a:solidFill>
              <a:schemeClr val="accent6"/>
            </a:solidFill>
            <a:prstDash val="solid"/>
          </a:ln>
        </p:spPr>
      </p:sp>
      <p:sp>
        <p:nvSpPr>
          <p:cNvPr id="36" name="Ladder chip 1"/>
          <p:cNvSpPr/>
          <p:nvPr/>
        </p:nvSpPr>
        <p:spPr>
          <a:xfrm>
            <a:off x="6355080" y="2167128"/>
            <a:ext cx="1600200" cy="457200"/>
          </a:xfrm>
          <a:prstGeom prst="roundRect">
            <a:avLst>
              <a:gd name="adj" fmla="val 50000"/>
            </a:avLst>
          </a:prstGeom>
          <a:solidFill>
            <a:schemeClr val="accent3"/>
          </a:solidFill>
          <a:ln/>
        </p:spPr>
      </p:sp>
      <p:sp>
        <p:nvSpPr>
          <p:cNvPr id="37" name="Ladder chip 1 label"/>
          <p:cNvSpPr txBox="1"/>
          <p:nvPr/>
        </p:nvSpPr>
        <p:spPr>
          <a:xfrm>
            <a:off x="6355080" y="2167128"/>
            <a:ext cx="1600200" cy="457200"/>
          </a:xfrm>
          <a:prstGeom prst="rect">
            <a:avLst/>
          </a:prstGeom>
          <a:noFill/>
          <a:ln/>
        </p:spPr>
        <p:txBody>
          <a:bodyPr wrap="square" lIns="0" tIns="0" rIns="0" bIns="0" rtlCol="0" anchor="ctr"/>
          <a:lstStyle/>
          <a:p>
            <a:pPr algn="ctr" indent="0" marL="0">
              <a:buNone/>
            </a:pPr>
            <a:r>
              <a:rPr lang="en-US" sz="1200" b="1" spc="100" kern="0" dirty="0">
                <a:solidFill>
                  <a:schemeClr val="tx1"/>
                </a:solidFill>
              </a:rPr>
              <a:t>VERY STRONG</a:t>
            </a:r>
            <a:endParaRPr lang="en-US" sz="1200" dirty="0"/>
          </a:p>
        </p:txBody>
      </p:sp>
      <p:sp>
        <p:nvSpPr>
          <p:cNvPr id="38" name="Ladder rule 1"/>
          <p:cNvSpPr txBox="1"/>
          <p:nvPr/>
        </p:nvSpPr>
        <p:spPr>
          <a:xfrm>
            <a:off x="8138160" y="2057400"/>
            <a:ext cx="3383280" cy="676656"/>
          </a:xfrm>
          <a:prstGeom prst="rect">
            <a:avLst/>
          </a:prstGeom>
          <a:noFill/>
          <a:ln/>
        </p:spPr>
        <p:txBody>
          <a:bodyPr wrap="square" lIns="0" tIns="0" rIns="0" bIns="0" rtlCol="0" anchor="ctr"/>
          <a:lstStyle/>
          <a:p>
            <a:pPr indent="0" marL="0">
              <a:buNone/>
            </a:pPr>
            <a:r>
              <a:rPr lang="en-US" sz="1400" dirty="0">
                <a:solidFill>
                  <a:schemeClr val="bg1"/>
                </a:solidFill>
              </a:rPr>
              <a:t>Strong trend call and confidence of 75% or more</a:t>
            </a:r>
            <a:endParaRPr lang="en-US" sz="1400" dirty="0"/>
          </a:p>
        </p:txBody>
      </p:sp>
      <p:sp>
        <p:nvSpPr>
          <p:cNvPr id="39" name="Ladder row 2"/>
          <p:cNvSpPr/>
          <p:nvPr/>
        </p:nvSpPr>
        <p:spPr>
          <a:xfrm>
            <a:off x="6217920" y="2880360"/>
            <a:ext cx="5422392" cy="676656"/>
          </a:xfrm>
          <a:prstGeom prst="roundRect">
            <a:avLst>
              <a:gd name="adj" fmla="val 18919"/>
            </a:avLst>
          </a:prstGeom>
          <a:solidFill>
            <a:schemeClr val="tx2"/>
          </a:solidFill>
          <a:ln w="9525">
            <a:solidFill>
              <a:schemeClr val="accent6"/>
            </a:solidFill>
            <a:prstDash val="solid"/>
          </a:ln>
        </p:spPr>
      </p:sp>
      <p:sp>
        <p:nvSpPr>
          <p:cNvPr id="40" name="Ladder chip 2"/>
          <p:cNvSpPr/>
          <p:nvPr/>
        </p:nvSpPr>
        <p:spPr>
          <a:xfrm>
            <a:off x="6355080" y="2990088"/>
            <a:ext cx="1600200" cy="457200"/>
          </a:xfrm>
          <a:prstGeom prst="roundRect">
            <a:avLst>
              <a:gd name="adj" fmla="val 50000"/>
            </a:avLst>
          </a:prstGeom>
          <a:solidFill>
            <a:schemeClr val="accent1"/>
          </a:solidFill>
          <a:ln/>
        </p:spPr>
      </p:sp>
      <p:sp>
        <p:nvSpPr>
          <p:cNvPr id="41" name="Ladder chip 2 label"/>
          <p:cNvSpPr txBox="1"/>
          <p:nvPr/>
        </p:nvSpPr>
        <p:spPr>
          <a:xfrm>
            <a:off x="6355080" y="2990088"/>
            <a:ext cx="1600200" cy="457200"/>
          </a:xfrm>
          <a:prstGeom prst="rect">
            <a:avLst/>
          </a:prstGeom>
          <a:noFill/>
          <a:ln/>
        </p:spPr>
        <p:txBody>
          <a:bodyPr wrap="square" lIns="0" tIns="0" rIns="0" bIns="0" rtlCol="0" anchor="ctr"/>
          <a:lstStyle/>
          <a:p>
            <a:pPr algn="ctr" indent="0" marL="0">
              <a:buNone/>
            </a:pPr>
            <a:r>
              <a:rPr lang="en-US" sz="1200" b="1" spc="100" kern="0" dirty="0">
                <a:solidFill>
                  <a:schemeClr val="tx1"/>
                </a:solidFill>
              </a:rPr>
              <a:t>STRONG</a:t>
            </a:r>
            <a:endParaRPr lang="en-US" sz="1200" dirty="0"/>
          </a:p>
        </p:txBody>
      </p:sp>
      <p:sp>
        <p:nvSpPr>
          <p:cNvPr id="42" name="Ladder rule 2"/>
          <p:cNvSpPr txBox="1"/>
          <p:nvPr/>
        </p:nvSpPr>
        <p:spPr>
          <a:xfrm>
            <a:off x="8138160" y="2880360"/>
            <a:ext cx="3383280" cy="676656"/>
          </a:xfrm>
          <a:prstGeom prst="rect">
            <a:avLst/>
          </a:prstGeom>
          <a:noFill/>
          <a:ln/>
        </p:spPr>
        <p:txBody>
          <a:bodyPr wrap="square" lIns="0" tIns="0" rIns="0" bIns="0" rtlCol="0" anchor="ctr"/>
          <a:lstStyle/>
          <a:p>
            <a:pPr indent="0" marL="0">
              <a:buNone/>
            </a:pPr>
            <a:r>
              <a:rPr lang="en-US" sz="1400" dirty="0">
                <a:solidFill>
                  <a:schemeClr val="bg1"/>
                </a:solidFill>
              </a:rPr>
              <a:t>Strong trend call, or confidence of 70% or more</a:t>
            </a:r>
            <a:endParaRPr lang="en-US" sz="1400" dirty="0"/>
          </a:p>
        </p:txBody>
      </p:sp>
      <p:sp>
        <p:nvSpPr>
          <p:cNvPr id="43" name="Ladder row 3"/>
          <p:cNvSpPr/>
          <p:nvPr/>
        </p:nvSpPr>
        <p:spPr>
          <a:xfrm>
            <a:off x="6217920" y="3703320"/>
            <a:ext cx="5422392" cy="676656"/>
          </a:xfrm>
          <a:prstGeom prst="roundRect">
            <a:avLst>
              <a:gd name="adj" fmla="val 18919"/>
            </a:avLst>
          </a:prstGeom>
          <a:solidFill>
            <a:schemeClr val="tx2"/>
          </a:solidFill>
          <a:ln w="9525">
            <a:solidFill>
              <a:schemeClr val="accent6"/>
            </a:solidFill>
            <a:prstDash val="solid"/>
          </a:ln>
        </p:spPr>
      </p:sp>
      <p:sp>
        <p:nvSpPr>
          <p:cNvPr id="44" name="Ladder chip 3"/>
          <p:cNvSpPr/>
          <p:nvPr/>
        </p:nvSpPr>
        <p:spPr>
          <a:xfrm>
            <a:off x="6355080" y="3813048"/>
            <a:ext cx="1600200" cy="457200"/>
          </a:xfrm>
          <a:prstGeom prst="roundRect">
            <a:avLst>
              <a:gd name="adj" fmla="val 50000"/>
            </a:avLst>
          </a:prstGeom>
          <a:solidFill>
            <a:schemeClr val="accent2"/>
          </a:solidFill>
          <a:ln/>
        </p:spPr>
      </p:sp>
      <p:sp>
        <p:nvSpPr>
          <p:cNvPr id="45" name="Ladder chip 3 label"/>
          <p:cNvSpPr txBox="1"/>
          <p:nvPr/>
        </p:nvSpPr>
        <p:spPr>
          <a:xfrm>
            <a:off x="6355080" y="3813048"/>
            <a:ext cx="1600200" cy="457200"/>
          </a:xfrm>
          <a:prstGeom prst="rect">
            <a:avLst/>
          </a:prstGeom>
          <a:noFill/>
          <a:ln/>
        </p:spPr>
        <p:txBody>
          <a:bodyPr wrap="square" lIns="0" tIns="0" rIns="0" bIns="0" rtlCol="0" anchor="ctr"/>
          <a:lstStyle/>
          <a:p>
            <a:pPr algn="ctr" indent="0" marL="0">
              <a:buNone/>
            </a:pPr>
            <a:r>
              <a:rPr lang="en-US" sz="1200" b="1" spc="100" kern="0" dirty="0">
                <a:solidFill>
                  <a:schemeClr val="tx1"/>
                </a:solidFill>
              </a:rPr>
              <a:t>MODERATE</a:t>
            </a:r>
            <a:endParaRPr lang="en-US" sz="1200" dirty="0"/>
          </a:p>
        </p:txBody>
      </p:sp>
      <p:sp>
        <p:nvSpPr>
          <p:cNvPr id="46" name="Ladder rule 3"/>
          <p:cNvSpPr txBox="1"/>
          <p:nvPr/>
        </p:nvSpPr>
        <p:spPr>
          <a:xfrm>
            <a:off x="8138160" y="3703320"/>
            <a:ext cx="3383280" cy="676656"/>
          </a:xfrm>
          <a:prstGeom prst="rect">
            <a:avLst/>
          </a:prstGeom>
          <a:noFill/>
          <a:ln/>
        </p:spPr>
        <p:txBody>
          <a:bodyPr wrap="square" lIns="0" tIns="0" rIns="0" bIns="0" rtlCol="0" anchor="ctr"/>
          <a:lstStyle/>
          <a:p>
            <a:pPr indent="0" marL="0">
              <a:buNone/>
            </a:pPr>
            <a:r>
              <a:rPr lang="en-US" sz="1400" dirty="0">
                <a:solidFill>
                  <a:schemeClr val="bg1"/>
                </a:solidFill>
              </a:rPr>
              <a:t>Confidence of 55% or more</a:t>
            </a:r>
            <a:endParaRPr lang="en-US" sz="1400" dirty="0"/>
          </a:p>
        </p:txBody>
      </p:sp>
      <p:sp>
        <p:nvSpPr>
          <p:cNvPr id="47" name="Ladder row 4"/>
          <p:cNvSpPr/>
          <p:nvPr/>
        </p:nvSpPr>
        <p:spPr>
          <a:xfrm>
            <a:off x="6217920" y="4526280"/>
            <a:ext cx="5422392" cy="676656"/>
          </a:xfrm>
          <a:prstGeom prst="roundRect">
            <a:avLst>
              <a:gd name="adj" fmla="val 18919"/>
            </a:avLst>
          </a:prstGeom>
          <a:solidFill>
            <a:schemeClr val="tx2"/>
          </a:solidFill>
          <a:ln w="9525">
            <a:solidFill>
              <a:schemeClr val="accent6"/>
            </a:solidFill>
            <a:prstDash val="solid"/>
          </a:ln>
        </p:spPr>
      </p:sp>
      <p:sp>
        <p:nvSpPr>
          <p:cNvPr id="48" name="Ladder chip 4"/>
          <p:cNvSpPr/>
          <p:nvPr/>
        </p:nvSpPr>
        <p:spPr>
          <a:xfrm>
            <a:off x="6355080" y="4636008"/>
            <a:ext cx="1600200" cy="457200"/>
          </a:xfrm>
          <a:prstGeom prst="roundRect">
            <a:avLst>
              <a:gd name="adj" fmla="val 50000"/>
            </a:avLst>
          </a:prstGeom>
          <a:solidFill>
            <a:schemeClr val="accent6"/>
          </a:solidFill>
          <a:ln/>
        </p:spPr>
      </p:sp>
      <p:sp>
        <p:nvSpPr>
          <p:cNvPr id="49" name="Ladder chip 4 label"/>
          <p:cNvSpPr txBox="1"/>
          <p:nvPr/>
        </p:nvSpPr>
        <p:spPr>
          <a:xfrm>
            <a:off x="6355080" y="4636008"/>
            <a:ext cx="1600200" cy="457200"/>
          </a:xfrm>
          <a:prstGeom prst="rect">
            <a:avLst/>
          </a:prstGeom>
          <a:noFill/>
          <a:ln/>
        </p:spPr>
        <p:txBody>
          <a:bodyPr wrap="square" lIns="0" tIns="0" rIns="0" bIns="0" rtlCol="0" anchor="ctr"/>
          <a:lstStyle/>
          <a:p>
            <a:pPr algn="ctr" indent="0" marL="0">
              <a:buNone/>
            </a:pPr>
            <a:r>
              <a:rPr lang="en-US" sz="1200" b="1" spc="100" kern="0" dirty="0">
                <a:solidFill>
                  <a:schemeClr val="bg1"/>
                </a:solidFill>
              </a:rPr>
              <a:t>WEAK</a:t>
            </a:r>
            <a:endParaRPr lang="en-US" sz="1200" dirty="0"/>
          </a:p>
        </p:txBody>
      </p:sp>
      <p:sp>
        <p:nvSpPr>
          <p:cNvPr id="50" name="Ladder rule 4"/>
          <p:cNvSpPr txBox="1"/>
          <p:nvPr/>
        </p:nvSpPr>
        <p:spPr>
          <a:xfrm>
            <a:off x="8138160" y="4526280"/>
            <a:ext cx="3383280" cy="676656"/>
          </a:xfrm>
          <a:prstGeom prst="rect">
            <a:avLst/>
          </a:prstGeom>
          <a:noFill/>
          <a:ln/>
        </p:spPr>
        <p:txBody>
          <a:bodyPr wrap="square" lIns="0" tIns="0" rIns="0" bIns="0" rtlCol="0" anchor="ctr"/>
          <a:lstStyle/>
          <a:p>
            <a:pPr indent="0" marL="0">
              <a:buNone/>
            </a:pPr>
            <a:r>
              <a:rPr lang="en-US" sz="1400" dirty="0">
                <a:solidFill>
                  <a:schemeClr val="bg1"/>
                </a:solidFill>
              </a:rPr>
              <a:t>Neutral trend with confidence below 55%</a:t>
            </a:r>
            <a:endParaRPr lang="en-US" sz="1400" dirty="0"/>
          </a:p>
        </p:txBody>
      </p:sp>
      <p:sp>
        <p:nvSpPr>
          <p:cNvPr id="51" name="Ladder row 5"/>
          <p:cNvSpPr/>
          <p:nvPr/>
        </p:nvSpPr>
        <p:spPr>
          <a:xfrm>
            <a:off x="6217920" y="5349240"/>
            <a:ext cx="5422392" cy="676656"/>
          </a:xfrm>
          <a:prstGeom prst="roundRect">
            <a:avLst>
              <a:gd name="adj" fmla="val 18919"/>
            </a:avLst>
          </a:prstGeom>
          <a:solidFill>
            <a:schemeClr val="tx2"/>
          </a:solidFill>
          <a:ln w="9525">
            <a:solidFill>
              <a:schemeClr val="accent6"/>
            </a:solidFill>
            <a:prstDash val="solid"/>
          </a:ln>
        </p:spPr>
      </p:sp>
      <p:sp>
        <p:nvSpPr>
          <p:cNvPr id="52" name="Ladder chip 5"/>
          <p:cNvSpPr/>
          <p:nvPr/>
        </p:nvSpPr>
        <p:spPr>
          <a:xfrm>
            <a:off x="6355080" y="5458968"/>
            <a:ext cx="1600200" cy="457200"/>
          </a:xfrm>
          <a:prstGeom prst="roundRect">
            <a:avLst>
              <a:gd name="adj" fmla="val 50000"/>
            </a:avLst>
          </a:prstGeom>
          <a:solidFill>
            <a:schemeClr val="accent4"/>
          </a:solidFill>
          <a:ln/>
        </p:spPr>
      </p:sp>
      <p:sp>
        <p:nvSpPr>
          <p:cNvPr id="53" name="Ladder chip 5 label"/>
          <p:cNvSpPr txBox="1"/>
          <p:nvPr/>
        </p:nvSpPr>
        <p:spPr>
          <a:xfrm>
            <a:off x="6355080" y="5458968"/>
            <a:ext cx="1600200" cy="457200"/>
          </a:xfrm>
          <a:prstGeom prst="rect">
            <a:avLst/>
          </a:prstGeom>
          <a:noFill/>
          <a:ln/>
        </p:spPr>
        <p:txBody>
          <a:bodyPr wrap="square" lIns="0" tIns="0" rIns="0" bIns="0" rtlCol="0" anchor="ctr"/>
          <a:lstStyle/>
          <a:p>
            <a:pPr algn="ctr" indent="0" marL="0">
              <a:buNone/>
            </a:pPr>
            <a:r>
              <a:rPr lang="en-US" sz="1200" b="1" spc="100" kern="0" dirty="0">
                <a:solidFill>
                  <a:schemeClr val="bg1"/>
                </a:solidFill>
              </a:rPr>
              <a:t>UNCERTAIN</a:t>
            </a:r>
            <a:endParaRPr lang="en-US" sz="1200" dirty="0"/>
          </a:p>
        </p:txBody>
      </p:sp>
      <p:sp>
        <p:nvSpPr>
          <p:cNvPr id="54" name="Ladder rule 5"/>
          <p:cNvSpPr txBox="1"/>
          <p:nvPr/>
        </p:nvSpPr>
        <p:spPr>
          <a:xfrm>
            <a:off x="8138160" y="5349240"/>
            <a:ext cx="3383280" cy="676656"/>
          </a:xfrm>
          <a:prstGeom prst="rect">
            <a:avLst/>
          </a:prstGeom>
          <a:noFill/>
          <a:ln/>
        </p:spPr>
        <p:txBody>
          <a:bodyPr wrap="square" lIns="0" tIns="0" rIns="0" bIns="0" rtlCol="0" anchor="ctr"/>
          <a:lstStyle/>
          <a:p>
            <a:pPr indent="0" marL="0">
              <a:buNone/>
            </a:pPr>
            <a:r>
              <a:rPr lang="en-US" sz="1400" dirty="0">
                <a:solidFill>
                  <a:schemeClr val="bg1"/>
                </a:solidFill>
              </a:rPr>
              <a:t>All remaining cases</a:t>
            </a:r>
            <a:endParaRPr lang="en-US" sz="1400" dirty="0"/>
          </a:p>
        </p:txBody>
      </p:sp>
      <p:sp>
        <p:nvSpPr>
          <p:cNvPr id="25" name="Slide Number Placeholder 0"/>
          <p:cNvSpPr>
            <a:spLocks noGrp="1"/>
          </p:cNvSpPr>
          <p:nvPr>
            <p:ph type="sldNum" sz="quarter" idx="4294967295"/>
          </p:nvPr>
        </p:nvSpPr>
        <p:spPr>
          <a:xfrm>
            <a:off x="11091672" y="6437376"/>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1672" cy="822960"/>
          </a:xfrm>
          <a:prstGeom prst="rect">
            <a:avLst/>
          </a:prstGeom>
          <a:noFill/>
          <a:ln/>
        </p:spPr>
        <p:txBody>
          <a:bodyPr wrap="square" lIns="0" tIns="0" rIns="0" bIns="0" rtlCol="0" anchor="ctr"/>
          <a:lstStyle/>
          <a:p>
            <a:pPr algn="l" indent="0" marL="0">
              <a:buNone/>
            </a:pPr>
            <a:r>
              <a:rPr lang="en-US" sz="3600" b="1" dirty="0">
                <a:solidFill>
                  <a:schemeClr val="bg1"/>
                </a:solidFill>
              </a:rPr>
              <a:t>A model that keeps learning</a:t>
            </a:r>
            <a:endParaRPr lang="en-US" sz="3600" dirty="0"/>
          </a:p>
        </p:txBody>
      </p:sp>
      <p:sp>
        <p:nvSpPr>
          <p:cNvPr id="3" name="Section tag"/>
          <p:cNvSpPr txBox="1"/>
          <p:nvPr/>
        </p:nvSpPr>
        <p:spPr>
          <a:xfrm>
            <a:off x="7955280" y="146304"/>
            <a:ext cx="3685032" cy="228600"/>
          </a:xfrm>
          <a:prstGeom prst="rect">
            <a:avLst/>
          </a:prstGeom>
          <a:noFill/>
          <a:ln/>
        </p:spPr>
        <p:txBody>
          <a:bodyPr wrap="square" lIns="0" tIns="0" rIns="0" bIns="0" rtlCol="0" anchor="t"/>
          <a:lstStyle/>
          <a:p>
            <a:pPr algn="r" indent="0" marL="0">
              <a:buNone/>
            </a:pPr>
            <a:r>
              <a:rPr lang="en-US" sz="1000" b="1" spc="300" kern="0" dirty="0">
                <a:solidFill>
                  <a:schemeClr val="accent1"/>
                </a:solidFill>
              </a:rPr>
              <a:t>THE TECHNOLOGY</a:t>
            </a:r>
            <a:endParaRPr lang="en-US" sz="1000" dirty="0"/>
          </a:p>
        </p:txBody>
      </p:sp>
      <p:sp>
        <p:nvSpPr>
          <p:cNvPr id="5" name="Timeline connector"/>
          <p:cNvSpPr/>
          <p:nvPr/>
        </p:nvSpPr>
        <p:spPr>
          <a:xfrm>
            <a:off x="1737360" y="2331720"/>
            <a:ext cx="8503920" cy="0"/>
          </a:xfrm>
          <a:prstGeom prst="line">
            <a:avLst/>
          </a:prstGeom>
          <a:noFill/>
          <a:ln w="25400">
            <a:solidFill>
              <a:schemeClr val="accent1"/>
            </a:solidFill>
            <a:prstDash val="dash"/>
          </a:ln>
        </p:spPr>
      </p:sp>
      <p:sp>
        <p:nvSpPr>
          <p:cNvPr id="6" name="Stage backing 1"/>
          <p:cNvSpPr/>
          <p:nvPr/>
        </p:nvSpPr>
        <p:spPr>
          <a:xfrm>
            <a:off x="1303020" y="1897380"/>
            <a:ext cx="868680" cy="868680"/>
          </a:xfrm>
          <a:prstGeom prst="ellipse">
            <a:avLst/>
          </a:prstGeom>
          <a:solidFill>
            <a:schemeClr val="tx1"/>
          </a:solidFill>
          <a:ln/>
        </p:spPr>
      </p:sp>
      <p:sp>
        <p:nvSpPr>
          <p:cNvPr id="7" name="Stage disc 1"/>
          <p:cNvSpPr/>
          <p:nvPr/>
        </p:nvSpPr>
        <p:spPr>
          <a:xfrm>
            <a:off x="1303020" y="1897380"/>
            <a:ext cx="868680" cy="868680"/>
          </a:xfrm>
          <a:prstGeom prst="ellipse">
            <a:avLst/>
          </a:prstGeom>
          <a:solidFill>
            <a:schemeClr val="accent1">
              <a:alpha val="28000"/>
            </a:schemeClr>
          </a:solidFill>
          <a:ln w="15875">
            <a:solidFill>
              <a:schemeClr val="accent1"/>
            </a:solidFill>
            <a:prstDash val="solid"/>
          </a:ln>
        </p:spPr>
      </p:sp>
      <p:sp>
        <p:nvSpPr>
          <p:cNvPr id="8" name="Stage label 1"/>
          <p:cNvSpPr txBox="1"/>
          <p:nvPr/>
        </p:nvSpPr>
        <p:spPr>
          <a:xfrm>
            <a:off x="1303020" y="1897380"/>
            <a:ext cx="868680" cy="868680"/>
          </a:xfrm>
          <a:prstGeom prst="rect">
            <a:avLst/>
          </a:prstGeom>
          <a:noFill/>
          <a:ln/>
        </p:spPr>
        <p:txBody>
          <a:bodyPr wrap="square" lIns="0" tIns="0" rIns="0" bIns="0" rtlCol="0" anchor="ctr"/>
          <a:lstStyle/>
          <a:p>
            <a:pPr algn="ctr" indent="0" marL="0">
              <a:buNone/>
            </a:pPr>
            <a:r>
              <a:rPr lang="en-US" sz="1800" b="1" dirty="0">
                <a:solidFill>
                  <a:schemeClr val="bg1"/>
                </a:solidFill>
                <a:latin typeface="+mj-lt" pitchFamily="34" charset="0"/>
                <a:ea typeface="+mj-lt" pitchFamily="34" charset="-122"/>
                <a:cs typeface="+mj-lt" pitchFamily="34" charset="-120"/>
              </a:rPr>
              <a:t>250d</a:t>
            </a:r>
            <a:endParaRPr lang="en-US" sz="1800" dirty="0"/>
          </a:p>
        </p:txBody>
      </p:sp>
      <p:sp>
        <p:nvSpPr>
          <p:cNvPr id="9" name="Stage name 1"/>
          <p:cNvSpPr txBox="1"/>
          <p:nvPr/>
        </p:nvSpPr>
        <p:spPr>
          <a:xfrm>
            <a:off x="502920" y="3108960"/>
            <a:ext cx="2468880" cy="365760"/>
          </a:xfrm>
          <a:prstGeom prst="rect">
            <a:avLst/>
          </a:prstGeom>
          <a:noFill/>
          <a:ln/>
        </p:spPr>
        <p:txBody>
          <a:bodyPr wrap="square" lIns="0" tIns="0" rIns="0" bIns="0" rtlCol="0" anchor="t"/>
          <a:lstStyle/>
          <a:p>
            <a:pPr algn="ctr" indent="0" marL="0">
              <a:buNone/>
            </a:pPr>
            <a:r>
              <a:rPr lang="en-US" sz="2000" b="1" dirty="0">
                <a:solidFill>
                  <a:schemeClr val="bg1"/>
                </a:solidFill>
              </a:rPr>
              <a:t>Warm-up</a:t>
            </a:r>
            <a:endParaRPr lang="en-US" sz="2000" dirty="0"/>
          </a:p>
        </p:txBody>
      </p:sp>
      <p:sp>
        <p:nvSpPr>
          <p:cNvPr id="10" name="Stage desc 1"/>
          <p:cNvSpPr txBox="1"/>
          <p:nvPr/>
        </p:nvSpPr>
        <p:spPr>
          <a:xfrm>
            <a:off x="502920" y="3520440"/>
            <a:ext cx="2468880" cy="731520"/>
          </a:xfrm>
          <a:prstGeom prst="rect">
            <a:avLst/>
          </a:prstGeom>
          <a:noFill/>
          <a:ln/>
        </p:spPr>
        <p:txBody>
          <a:bodyPr wrap="square" lIns="0" tIns="0" rIns="0" bIns="0" rtlCol="0" anchor="t"/>
          <a:lstStyle/>
          <a:p>
            <a:pPr algn="ctr" indent="0" marL="0">
              <a:buNone/>
            </a:pPr>
            <a:r>
              <a:rPr lang="en-US" sz="1400" dirty="0">
                <a:solidFill>
                  <a:schemeClr val="bg2"/>
                </a:solidFill>
              </a:rPr>
              <a:t>Learn coarse structure on a recent window</a:t>
            </a:r>
            <a:endParaRPr lang="en-US" sz="1400" dirty="0"/>
          </a:p>
        </p:txBody>
      </p:sp>
      <p:sp>
        <p:nvSpPr>
          <p:cNvPr id="11" name="Stage backing 2"/>
          <p:cNvSpPr/>
          <p:nvPr/>
        </p:nvSpPr>
        <p:spPr>
          <a:xfrm>
            <a:off x="4046220" y="1805940"/>
            <a:ext cx="1051560" cy="1051560"/>
          </a:xfrm>
          <a:prstGeom prst="ellipse">
            <a:avLst/>
          </a:prstGeom>
          <a:solidFill>
            <a:schemeClr val="tx1"/>
          </a:solidFill>
          <a:ln/>
        </p:spPr>
      </p:sp>
      <p:sp>
        <p:nvSpPr>
          <p:cNvPr id="12" name="Stage disc 2"/>
          <p:cNvSpPr/>
          <p:nvPr/>
        </p:nvSpPr>
        <p:spPr>
          <a:xfrm>
            <a:off x="4046220" y="1805940"/>
            <a:ext cx="1051560" cy="1051560"/>
          </a:xfrm>
          <a:prstGeom prst="ellipse">
            <a:avLst/>
          </a:prstGeom>
          <a:solidFill>
            <a:schemeClr val="accent1">
              <a:alpha val="28000"/>
            </a:schemeClr>
          </a:solidFill>
          <a:ln w="15875">
            <a:solidFill>
              <a:schemeClr val="accent1"/>
            </a:solidFill>
            <a:prstDash val="solid"/>
          </a:ln>
        </p:spPr>
      </p:sp>
      <p:sp>
        <p:nvSpPr>
          <p:cNvPr id="13" name="Stage label 2"/>
          <p:cNvSpPr txBox="1"/>
          <p:nvPr/>
        </p:nvSpPr>
        <p:spPr>
          <a:xfrm>
            <a:off x="4046220" y="1805940"/>
            <a:ext cx="1051560" cy="1051560"/>
          </a:xfrm>
          <a:prstGeom prst="rect">
            <a:avLst/>
          </a:prstGeom>
          <a:noFill/>
          <a:ln/>
        </p:spPr>
        <p:txBody>
          <a:bodyPr wrap="square" lIns="0" tIns="0" rIns="0" bIns="0" rtlCol="0" anchor="ctr"/>
          <a:lstStyle/>
          <a:p>
            <a:pPr algn="ctr" indent="0" marL="0">
              <a:buNone/>
            </a:pPr>
            <a:r>
              <a:rPr lang="en-US" sz="1800" b="1" dirty="0">
                <a:solidFill>
                  <a:schemeClr val="bg1"/>
                </a:solidFill>
                <a:latin typeface="+mj-lt" pitchFamily="34" charset="0"/>
                <a:ea typeface="+mj-lt" pitchFamily="34" charset="-122"/>
                <a:cs typeface="+mj-lt" pitchFamily="34" charset="-120"/>
              </a:rPr>
              <a:t>500d</a:t>
            </a:r>
            <a:endParaRPr lang="en-US" sz="1800" dirty="0"/>
          </a:p>
        </p:txBody>
      </p:sp>
      <p:sp>
        <p:nvSpPr>
          <p:cNvPr id="14" name="Stage name 2"/>
          <p:cNvSpPr txBox="1"/>
          <p:nvPr/>
        </p:nvSpPr>
        <p:spPr>
          <a:xfrm>
            <a:off x="3337560" y="3108960"/>
            <a:ext cx="2468880" cy="365760"/>
          </a:xfrm>
          <a:prstGeom prst="rect">
            <a:avLst/>
          </a:prstGeom>
          <a:noFill/>
          <a:ln/>
        </p:spPr>
        <p:txBody>
          <a:bodyPr wrap="square" lIns="0" tIns="0" rIns="0" bIns="0" rtlCol="0" anchor="t"/>
          <a:lstStyle/>
          <a:p>
            <a:pPr algn="ctr" indent="0" marL="0">
              <a:buNone/>
            </a:pPr>
            <a:r>
              <a:rPr lang="en-US" sz="2000" b="1" dirty="0">
                <a:solidFill>
                  <a:schemeClr val="bg1"/>
                </a:solidFill>
              </a:rPr>
              <a:t>Scale-up</a:t>
            </a:r>
            <a:endParaRPr lang="en-US" sz="2000" dirty="0"/>
          </a:p>
        </p:txBody>
      </p:sp>
      <p:sp>
        <p:nvSpPr>
          <p:cNvPr id="15" name="Stage desc 2"/>
          <p:cNvSpPr txBox="1"/>
          <p:nvPr/>
        </p:nvSpPr>
        <p:spPr>
          <a:xfrm>
            <a:off x="3337560" y="3520440"/>
            <a:ext cx="2468880" cy="731520"/>
          </a:xfrm>
          <a:prstGeom prst="rect">
            <a:avLst/>
          </a:prstGeom>
          <a:noFill/>
          <a:ln/>
        </p:spPr>
        <p:txBody>
          <a:bodyPr wrap="square" lIns="0" tIns="0" rIns="0" bIns="0" rtlCol="0" anchor="t"/>
          <a:lstStyle/>
          <a:p>
            <a:pPr algn="ctr" indent="0" marL="0">
              <a:buNone/>
            </a:pPr>
            <a:r>
              <a:rPr lang="en-US" sz="1400" dirty="0">
                <a:solidFill>
                  <a:schemeClr val="bg2"/>
                </a:solidFill>
              </a:rPr>
              <a:t>Weights carried forward onto a wider window</a:t>
            </a:r>
            <a:endParaRPr lang="en-US" sz="1400" dirty="0"/>
          </a:p>
        </p:txBody>
      </p:sp>
      <p:sp>
        <p:nvSpPr>
          <p:cNvPr id="16" name="Stage backing 3"/>
          <p:cNvSpPr/>
          <p:nvPr/>
        </p:nvSpPr>
        <p:spPr>
          <a:xfrm>
            <a:off x="6766560" y="1691640"/>
            <a:ext cx="1280160" cy="1280160"/>
          </a:xfrm>
          <a:prstGeom prst="ellipse">
            <a:avLst/>
          </a:prstGeom>
          <a:solidFill>
            <a:schemeClr val="tx1"/>
          </a:solidFill>
          <a:ln/>
        </p:spPr>
      </p:sp>
      <p:sp>
        <p:nvSpPr>
          <p:cNvPr id="17" name="Stage disc 3"/>
          <p:cNvSpPr/>
          <p:nvPr/>
        </p:nvSpPr>
        <p:spPr>
          <a:xfrm>
            <a:off x="6766560" y="1691640"/>
            <a:ext cx="1280160" cy="1280160"/>
          </a:xfrm>
          <a:prstGeom prst="ellipse">
            <a:avLst/>
          </a:prstGeom>
          <a:solidFill>
            <a:schemeClr val="accent1">
              <a:alpha val="28000"/>
            </a:schemeClr>
          </a:solidFill>
          <a:ln w="15875">
            <a:solidFill>
              <a:schemeClr val="accent1"/>
            </a:solidFill>
            <a:prstDash val="solid"/>
          </a:ln>
        </p:spPr>
      </p:sp>
      <p:sp>
        <p:nvSpPr>
          <p:cNvPr id="18" name="Stage label 3"/>
          <p:cNvSpPr txBox="1"/>
          <p:nvPr/>
        </p:nvSpPr>
        <p:spPr>
          <a:xfrm>
            <a:off x="6766560" y="1691640"/>
            <a:ext cx="1280160" cy="1280160"/>
          </a:xfrm>
          <a:prstGeom prst="rect">
            <a:avLst/>
          </a:prstGeom>
          <a:noFill/>
          <a:ln/>
        </p:spPr>
        <p:txBody>
          <a:bodyPr wrap="square" lIns="0" tIns="0" rIns="0" bIns="0" rtlCol="0" anchor="ctr"/>
          <a:lstStyle/>
          <a:p>
            <a:pPr algn="ctr" indent="0" marL="0">
              <a:buNone/>
            </a:pPr>
            <a:r>
              <a:rPr lang="en-US" sz="1800" b="1" dirty="0">
                <a:solidFill>
                  <a:schemeClr val="bg1"/>
                </a:solidFill>
                <a:latin typeface="+mj-lt" pitchFamily="34" charset="0"/>
                <a:ea typeface="+mj-lt" pitchFamily="34" charset="-122"/>
                <a:cs typeface="+mj-lt" pitchFamily="34" charset="-120"/>
              </a:rPr>
              <a:t>1000d</a:t>
            </a:r>
            <a:endParaRPr lang="en-US" sz="1800" dirty="0"/>
          </a:p>
        </p:txBody>
      </p:sp>
      <p:sp>
        <p:nvSpPr>
          <p:cNvPr id="19" name="Stage name 3"/>
          <p:cNvSpPr txBox="1"/>
          <p:nvPr/>
        </p:nvSpPr>
        <p:spPr>
          <a:xfrm>
            <a:off x="6172200" y="3108960"/>
            <a:ext cx="2468880" cy="365760"/>
          </a:xfrm>
          <a:prstGeom prst="rect">
            <a:avLst/>
          </a:prstGeom>
          <a:noFill/>
          <a:ln/>
        </p:spPr>
        <p:txBody>
          <a:bodyPr wrap="square" lIns="0" tIns="0" rIns="0" bIns="0" rtlCol="0" anchor="t"/>
          <a:lstStyle/>
          <a:p>
            <a:pPr algn="ctr" indent="0" marL="0">
              <a:buNone/>
            </a:pPr>
            <a:r>
              <a:rPr lang="en-US" sz="2000" b="1" dirty="0">
                <a:solidFill>
                  <a:schemeClr val="bg1"/>
                </a:solidFill>
              </a:rPr>
              <a:t>Full window</a:t>
            </a:r>
            <a:endParaRPr lang="en-US" sz="2000" dirty="0"/>
          </a:p>
        </p:txBody>
      </p:sp>
      <p:sp>
        <p:nvSpPr>
          <p:cNvPr id="20" name="Stage desc 3"/>
          <p:cNvSpPr txBox="1"/>
          <p:nvPr/>
        </p:nvSpPr>
        <p:spPr>
          <a:xfrm>
            <a:off x="6172200" y="3520440"/>
            <a:ext cx="2468880" cy="731520"/>
          </a:xfrm>
          <a:prstGeom prst="rect">
            <a:avLst/>
          </a:prstGeom>
          <a:noFill/>
          <a:ln/>
        </p:spPr>
        <p:txBody>
          <a:bodyPr wrap="square" lIns="0" tIns="0" rIns="0" bIns="0" rtlCol="0" anchor="t"/>
          <a:lstStyle/>
          <a:p>
            <a:pPr algn="ctr" indent="0" marL="0">
              <a:buNone/>
            </a:pPr>
            <a:r>
              <a:rPr lang="en-US" sz="1400" dirty="0">
                <a:solidFill>
                  <a:schemeClr val="bg2"/>
                </a:solidFill>
              </a:rPr>
              <a:t>Maximum data and the largest epoch budget</a:t>
            </a:r>
            <a:endParaRPr lang="en-US" sz="1400" dirty="0"/>
          </a:p>
        </p:txBody>
      </p:sp>
      <p:sp>
        <p:nvSpPr>
          <p:cNvPr id="21" name="Stage backing 4"/>
          <p:cNvSpPr/>
          <p:nvPr/>
        </p:nvSpPr>
        <p:spPr>
          <a:xfrm>
            <a:off x="9761220" y="1851660"/>
            <a:ext cx="960120" cy="960120"/>
          </a:xfrm>
          <a:prstGeom prst="ellipse">
            <a:avLst/>
          </a:prstGeom>
          <a:solidFill>
            <a:schemeClr val="tx1"/>
          </a:solidFill>
          <a:ln/>
        </p:spPr>
      </p:sp>
      <p:sp>
        <p:nvSpPr>
          <p:cNvPr id="22" name="Stage disc 4"/>
          <p:cNvSpPr/>
          <p:nvPr/>
        </p:nvSpPr>
        <p:spPr>
          <a:xfrm>
            <a:off x="9761220" y="1851660"/>
            <a:ext cx="960120" cy="960120"/>
          </a:xfrm>
          <a:prstGeom prst="ellipse">
            <a:avLst/>
          </a:prstGeom>
          <a:solidFill>
            <a:schemeClr val="accent2">
              <a:alpha val="28000"/>
            </a:schemeClr>
          </a:solidFill>
          <a:ln w="15875">
            <a:solidFill>
              <a:schemeClr val="accent2"/>
            </a:solidFill>
            <a:prstDash val="solid"/>
          </a:ln>
        </p:spPr>
      </p:sp>
      <p:sp>
        <p:nvSpPr>
          <p:cNvPr id="23" name="Stage label 4"/>
          <p:cNvSpPr txBox="1"/>
          <p:nvPr/>
        </p:nvSpPr>
        <p:spPr>
          <a:xfrm>
            <a:off x="9761220" y="1851660"/>
            <a:ext cx="960120" cy="960120"/>
          </a:xfrm>
          <a:prstGeom prst="rect">
            <a:avLst/>
          </a:prstGeom>
          <a:noFill/>
          <a:ln/>
        </p:spPr>
        <p:txBody>
          <a:bodyPr wrap="square" lIns="0" tIns="0" rIns="0" bIns="0" rtlCol="0" anchor="ctr"/>
          <a:lstStyle/>
          <a:p>
            <a:pPr algn="ctr" indent="0" marL="0">
              <a:buNone/>
            </a:pPr>
            <a:r>
              <a:rPr lang="en-US" sz="1800" b="1" dirty="0">
                <a:solidFill>
                  <a:schemeClr val="bg1"/>
                </a:solidFill>
                <a:latin typeface="+mj-lt" pitchFamily="34" charset="0"/>
                <a:ea typeface="+mj-lt" pitchFamily="34" charset="-122"/>
                <a:cs typeface="+mj-lt" pitchFamily="34" charset="-120"/>
              </a:rPr>
              <a:t>100d</a:t>
            </a:r>
            <a:endParaRPr lang="en-US" sz="1800" dirty="0"/>
          </a:p>
        </p:txBody>
      </p:sp>
      <p:sp>
        <p:nvSpPr>
          <p:cNvPr id="24" name="Stage name 4"/>
          <p:cNvSpPr txBox="1"/>
          <p:nvPr/>
        </p:nvSpPr>
        <p:spPr>
          <a:xfrm>
            <a:off x="9006840" y="3108960"/>
            <a:ext cx="2468880" cy="365760"/>
          </a:xfrm>
          <a:prstGeom prst="rect">
            <a:avLst/>
          </a:prstGeom>
          <a:noFill/>
          <a:ln/>
        </p:spPr>
        <p:txBody>
          <a:bodyPr wrap="square" lIns="0" tIns="0" rIns="0" bIns="0" rtlCol="0" anchor="t"/>
          <a:lstStyle/>
          <a:p>
            <a:pPr algn="ctr" indent="0" marL="0">
              <a:buNone/>
            </a:pPr>
            <a:r>
              <a:rPr lang="en-US" sz="2000" b="1" dirty="0">
                <a:solidFill>
                  <a:schemeClr val="bg1"/>
                </a:solidFill>
              </a:rPr>
              <a:t>Fine-tune</a:t>
            </a:r>
            <a:endParaRPr lang="en-US" sz="2000" dirty="0"/>
          </a:p>
        </p:txBody>
      </p:sp>
      <p:sp>
        <p:nvSpPr>
          <p:cNvPr id="25" name="Stage desc 4"/>
          <p:cNvSpPr txBox="1"/>
          <p:nvPr/>
        </p:nvSpPr>
        <p:spPr>
          <a:xfrm>
            <a:off x="9006840" y="3520440"/>
            <a:ext cx="2468880" cy="731520"/>
          </a:xfrm>
          <a:prstGeom prst="rect">
            <a:avLst/>
          </a:prstGeom>
          <a:noFill/>
          <a:ln/>
        </p:spPr>
        <p:txBody>
          <a:bodyPr wrap="square" lIns="0" tIns="0" rIns="0" bIns="0" rtlCol="0" anchor="t"/>
          <a:lstStyle/>
          <a:p>
            <a:pPr algn="ctr" indent="0" marL="0">
              <a:buNone/>
            </a:pPr>
            <a:r>
              <a:rPr lang="en-US" sz="1400" dirty="0">
                <a:solidFill>
                  <a:schemeClr val="bg2"/>
                </a:solidFill>
              </a:rPr>
              <a:t>Sharpen on the latest market regime</a:t>
            </a:r>
            <a:endParaRPr lang="en-US" sz="1400" dirty="0"/>
          </a:p>
        </p:txBody>
      </p:sp>
      <p:sp>
        <p:nvSpPr>
          <p:cNvPr id="26" name="Learning tile 1"/>
          <p:cNvSpPr/>
          <p:nvPr/>
        </p:nvSpPr>
        <p:spPr>
          <a:xfrm>
            <a:off x="548640" y="4526280"/>
            <a:ext cx="3483864" cy="1280160"/>
          </a:xfrm>
          <a:prstGeom prst="roundRect">
            <a:avLst>
              <a:gd name="adj" fmla="val 10000"/>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27" name="Learning 1 disc"/>
          <p:cNvSpPr/>
          <p:nvPr/>
        </p:nvSpPr>
        <p:spPr>
          <a:xfrm>
            <a:off x="822960" y="4846320"/>
            <a:ext cx="640080" cy="640080"/>
          </a:xfrm>
          <a:prstGeom prst="ellipse">
            <a:avLst/>
          </a:prstGeom>
          <a:solidFill>
            <a:schemeClr val="accent1">
              <a:alpha val="18000"/>
            </a:schemeClr>
          </a:solidFill>
          <a:ln w="15875">
            <a:solidFill>
              <a:schemeClr val="accent1"/>
            </a:solidFill>
            <a:prstDash val="solid"/>
          </a:ln>
        </p:spPr>
      </p:sp>
      <p:pic>
        <p:nvPicPr>
          <p:cNvPr id="28" name="Learning 1 icon" descr="ChartLine icon">    </p:cNvPr>
          <p:cNvPicPr>
            <a:picLocks noChangeAspect="1"/>
          </p:cNvPicPr>
          <p:nvPr/>
        </p:nvPicPr>
        <p:blipFill>
          <a:blip r:embed="rId1"/>
          <a:stretch>
            <a:fillRect/>
          </a:stretch>
        </p:blipFill>
        <p:spPr>
          <a:xfrm>
            <a:off x="982980" y="5006340"/>
            <a:ext cx="320040" cy="320040"/>
          </a:xfrm>
          <a:prstGeom prst="rect">
            <a:avLst/>
          </a:prstGeom>
        </p:spPr>
      </p:pic>
      <p:sp>
        <p:nvSpPr>
          <p:cNvPr id="29" name="Learning title 1"/>
          <p:cNvSpPr txBox="1"/>
          <p:nvPr/>
        </p:nvSpPr>
        <p:spPr>
          <a:xfrm>
            <a:off x="1645920" y="4709160"/>
            <a:ext cx="2203704" cy="365760"/>
          </a:xfrm>
          <a:prstGeom prst="rect">
            <a:avLst/>
          </a:prstGeom>
          <a:noFill/>
          <a:ln/>
        </p:spPr>
        <p:txBody>
          <a:bodyPr wrap="square" lIns="0" tIns="0" rIns="0" bIns="0" rtlCol="0" anchor="t"/>
          <a:lstStyle/>
          <a:p>
            <a:pPr indent="0" marL="0">
              <a:buNone/>
            </a:pPr>
            <a:r>
              <a:rPr lang="en-US" sz="1800" b="1" dirty="0">
                <a:solidFill>
                  <a:schemeClr val="bg1"/>
                </a:solidFill>
              </a:rPr>
              <a:t>Cosine learning rate</a:t>
            </a:r>
            <a:endParaRPr lang="en-US" sz="1800" dirty="0"/>
          </a:p>
        </p:txBody>
      </p:sp>
      <p:sp>
        <p:nvSpPr>
          <p:cNvPr id="30" name="Learning body 1"/>
          <p:cNvSpPr txBox="1"/>
          <p:nvPr/>
        </p:nvSpPr>
        <p:spPr>
          <a:xfrm>
            <a:off x="1645920" y="5102352"/>
            <a:ext cx="2203704" cy="594360"/>
          </a:xfrm>
          <a:prstGeom prst="rect">
            <a:avLst/>
          </a:prstGeom>
          <a:noFill/>
          <a:ln/>
        </p:spPr>
        <p:txBody>
          <a:bodyPr wrap="square" lIns="0" tIns="0" rIns="0" bIns="0" rtlCol="0" anchor="t"/>
          <a:lstStyle/>
          <a:p>
            <a:pPr indent="0" marL="0">
              <a:buNone/>
            </a:pPr>
            <a:r>
              <a:rPr lang="en-US" sz="1400" dirty="0">
                <a:solidFill>
                  <a:schemeClr val="bg2"/>
                </a:solidFill>
              </a:rPr>
              <a:t>Warm-up, then smooth decay in every stage</a:t>
            </a:r>
            <a:endParaRPr lang="en-US" sz="1400" dirty="0"/>
          </a:p>
        </p:txBody>
      </p:sp>
      <p:sp>
        <p:nvSpPr>
          <p:cNvPr id="31" name="Learning tile 2"/>
          <p:cNvSpPr/>
          <p:nvPr/>
        </p:nvSpPr>
        <p:spPr>
          <a:xfrm>
            <a:off x="4352544" y="4526280"/>
            <a:ext cx="3483864" cy="1280160"/>
          </a:xfrm>
          <a:prstGeom prst="roundRect">
            <a:avLst>
              <a:gd name="adj" fmla="val 10000"/>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32" name="Learning 2 disc"/>
          <p:cNvSpPr/>
          <p:nvPr/>
        </p:nvSpPr>
        <p:spPr>
          <a:xfrm>
            <a:off x="4626864" y="4846320"/>
            <a:ext cx="640080" cy="640080"/>
          </a:xfrm>
          <a:prstGeom prst="ellipse">
            <a:avLst/>
          </a:prstGeom>
          <a:solidFill>
            <a:schemeClr val="accent1">
              <a:alpha val="18000"/>
            </a:schemeClr>
          </a:solidFill>
          <a:ln w="15875">
            <a:solidFill>
              <a:schemeClr val="accent1"/>
            </a:solidFill>
            <a:prstDash val="solid"/>
          </a:ln>
        </p:spPr>
      </p:sp>
      <p:pic>
        <p:nvPicPr>
          <p:cNvPr id="33" name="Learning 2 icon" descr="CheckCircle icon">    </p:cNvPr>
          <p:cNvPicPr>
            <a:picLocks noChangeAspect="1"/>
          </p:cNvPicPr>
          <p:nvPr/>
        </p:nvPicPr>
        <p:blipFill>
          <a:blip r:embed="rId2"/>
          <a:stretch>
            <a:fillRect/>
          </a:stretch>
        </p:blipFill>
        <p:spPr>
          <a:xfrm>
            <a:off x="4786884" y="5006340"/>
            <a:ext cx="320040" cy="320040"/>
          </a:xfrm>
          <a:prstGeom prst="rect">
            <a:avLst/>
          </a:prstGeom>
        </p:spPr>
      </p:pic>
      <p:sp>
        <p:nvSpPr>
          <p:cNvPr id="34" name="Learning title 2"/>
          <p:cNvSpPr txBox="1"/>
          <p:nvPr/>
        </p:nvSpPr>
        <p:spPr>
          <a:xfrm>
            <a:off x="5449824" y="4709160"/>
            <a:ext cx="2203704" cy="365760"/>
          </a:xfrm>
          <a:prstGeom prst="rect">
            <a:avLst/>
          </a:prstGeom>
          <a:noFill/>
          <a:ln/>
        </p:spPr>
        <p:txBody>
          <a:bodyPr wrap="square" lIns="0" tIns="0" rIns="0" bIns="0" rtlCol="0" anchor="t"/>
          <a:lstStyle/>
          <a:p>
            <a:pPr indent="0" marL="0">
              <a:buNone/>
            </a:pPr>
            <a:r>
              <a:rPr lang="en-US" sz="1800" b="1" dirty="0">
                <a:solidFill>
                  <a:schemeClr val="bg1"/>
                </a:solidFill>
              </a:rPr>
              <a:t>Walk-forward tests</a:t>
            </a:r>
            <a:endParaRPr lang="en-US" sz="1800" dirty="0"/>
          </a:p>
        </p:txBody>
      </p:sp>
      <p:sp>
        <p:nvSpPr>
          <p:cNvPr id="35" name="Learning body 2"/>
          <p:cNvSpPr txBox="1"/>
          <p:nvPr/>
        </p:nvSpPr>
        <p:spPr>
          <a:xfrm>
            <a:off x="5449824" y="5102352"/>
            <a:ext cx="2203704" cy="594360"/>
          </a:xfrm>
          <a:prstGeom prst="rect">
            <a:avLst/>
          </a:prstGeom>
          <a:noFill/>
          <a:ln/>
        </p:spPr>
        <p:txBody>
          <a:bodyPr wrap="square" lIns="0" tIns="0" rIns="0" bIns="0" rtlCol="0" anchor="t"/>
          <a:lstStyle/>
          <a:p>
            <a:pPr indent="0" marL="0">
              <a:buNone/>
            </a:pPr>
            <a:r>
              <a:rPr lang="en-US" sz="1400" dirty="0">
                <a:solidFill>
                  <a:schemeClr val="bg2"/>
                </a:solidFill>
              </a:rPr>
              <a:t>5 forward-chaining folds with a stability score</a:t>
            </a:r>
            <a:endParaRPr lang="en-US" sz="1400" dirty="0"/>
          </a:p>
        </p:txBody>
      </p:sp>
      <p:sp>
        <p:nvSpPr>
          <p:cNvPr id="36" name="Learning tile 3"/>
          <p:cNvSpPr/>
          <p:nvPr/>
        </p:nvSpPr>
        <p:spPr>
          <a:xfrm>
            <a:off x="8156448" y="4526280"/>
            <a:ext cx="3483864" cy="1280160"/>
          </a:xfrm>
          <a:prstGeom prst="roundRect">
            <a:avLst>
              <a:gd name="adj" fmla="val 10000"/>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37" name="Learning 3 disc"/>
          <p:cNvSpPr/>
          <p:nvPr/>
        </p:nvSpPr>
        <p:spPr>
          <a:xfrm>
            <a:off x="8430768" y="4846320"/>
            <a:ext cx="640080" cy="640080"/>
          </a:xfrm>
          <a:prstGeom prst="ellipse">
            <a:avLst/>
          </a:prstGeom>
          <a:solidFill>
            <a:schemeClr val="accent1">
              <a:alpha val="18000"/>
            </a:schemeClr>
          </a:solidFill>
          <a:ln w="15875">
            <a:solidFill>
              <a:schemeClr val="accent1"/>
            </a:solidFill>
            <a:prstDash val="solid"/>
          </a:ln>
        </p:spPr>
      </p:sp>
      <p:pic>
        <p:nvPicPr>
          <p:cNvPr id="38" name="Learning 3 icon" descr="SyncAlt icon">    </p:cNvPr>
          <p:cNvPicPr>
            <a:picLocks noChangeAspect="1"/>
          </p:cNvPicPr>
          <p:nvPr/>
        </p:nvPicPr>
        <p:blipFill>
          <a:blip r:embed="rId3"/>
          <a:stretch>
            <a:fillRect/>
          </a:stretch>
        </p:blipFill>
        <p:spPr>
          <a:xfrm>
            <a:off x="8590788" y="5006340"/>
            <a:ext cx="320040" cy="320040"/>
          </a:xfrm>
          <a:prstGeom prst="rect">
            <a:avLst/>
          </a:prstGeom>
        </p:spPr>
      </p:pic>
      <p:sp>
        <p:nvSpPr>
          <p:cNvPr id="39" name="Learning title 3"/>
          <p:cNvSpPr txBox="1"/>
          <p:nvPr/>
        </p:nvSpPr>
        <p:spPr>
          <a:xfrm>
            <a:off x="9253728" y="4709160"/>
            <a:ext cx="2203704" cy="365760"/>
          </a:xfrm>
          <a:prstGeom prst="rect">
            <a:avLst/>
          </a:prstGeom>
          <a:noFill/>
          <a:ln/>
        </p:spPr>
        <p:txBody>
          <a:bodyPr wrap="square" lIns="0" tIns="0" rIns="0" bIns="0" rtlCol="0" anchor="t"/>
          <a:lstStyle/>
          <a:p>
            <a:pPr indent="0" marL="0">
              <a:buNone/>
            </a:pPr>
            <a:r>
              <a:rPr lang="en-US" sz="1800" b="1" dirty="0">
                <a:solidFill>
                  <a:schemeClr val="bg1"/>
                </a:solidFill>
              </a:rPr>
              <a:t>Automatic retraining</a:t>
            </a:r>
            <a:endParaRPr lang="en-US" sz="1800" dirty="0"/>
          </a:p>
        </p:txBody>
      </p:sp>
      <p:sp>
        <p:nvSpPr>
          <p:cNvPr id="40" name="Learning body 3"/>
          <p:cNvSpPr txBox="1"/>
          <p:nvPr/>
        </p:nvSpPr>
        <p:spPr>
          <a:xfrm>
            <a:off x="9253728" y="5102352"/>
            <a:ext cx="2203704" cy="594360"/>
          </a:xfrm>
          <a:prstGeom prst="rect">
            <a:avLst/>
          </a:prstGeom>
          <a:noFill/>
          <a:ln/>
        </p:spPr>
        <p:txBody>
          <a:bodyPr wrap="square" lIns="0" tIns="0" rIns="0" bIns="0" rtlCol="0" anchor="t"/>
          <a:lstStyle/>
          <a:p>
            <a:pPr indent="0" marL="0">
              <a:buNone/>
            </a:pPr>
            <a:r>
              <a:rPr lang="en-US" sz="1400" dirty="0">
                <a:solidFill>
                  <a:schemeClr val="bg2"/>
                </a:solidFill>
              </a:rPr>
              <a:t>The full pipeline re-runs every 12 hours</a:t>
            </a:r>
            <a:endParaRPr lang="en-US" sz="1400" dirty="0"/>
          </a:p>
        </p:txBody>
      </p:sp>
      <p:sp>
        <p:nvSpPr>
          <p:cNvPr id="41" name="Target footnote"/>
          <p:cNvSpPr txBox="1"/>
          <p:nvPr/>
        </p:nvSpPr>
        <p:spPr>
          <a:xfrm>
            <a:off x="548640" y="5989320"/>
            <a:ext cx="11091672" cy="274320"/>
          </a:xfrm>
          <a:prstGeom prst="rect">
            <a:avLst/>
          </a:prstGeom>
          <a:noFill/>
          <a:ln/>
        </p:spPr>
        <p:txBody>
          <a:bodyPr wrap="square" lIns="0" tIns="0" rIns="0" bIns="0" rtlCol="0" anchor="t"/>
          <a:lstStyle/>
          <a:p>
            <a:pPr indent="0" marL="0">
              <a:buNone/>
            </a:pPr>
            <a:r>
              <a:rPr lang="en-US" sz="1200" dirty="0">
                <a:solidFill>
                  <a:schemeClr val="bg2"/>
                </a:solidFill>
              </a:rPr>
              <a:t>Design target: 55–65% five-class trend accuracy on held-out data (chance is about 20%). A target, not a guarantee.</a:t>
            </a:r>
            <a:endParaRPr lang="en-US" sz="1200" dirty="0"/>
          </a:p>
        </p:txBody>
      </p:sp>
      <p:sp>
        <p:nvSpPr>
          <p:cNvPr id="25" name="Slide Number Placeholder 0"/>
          <p:cNvSpPr>
            <a:spLocks noGrp="1"/>
          </p:cNvSpPr>
          <p:nvPr>
            <p:ph type="sldNum" sz="quarter" idx="4294967295"/>
          </p:nvPr>
        </p:nvSpPr>
        <p:spPr>
          <a:xfrm>
            <a:off x="11091672" y="6437376"/>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1672" cy="822960"/>
          </a:xfrm>
          <a:prstGeom prst="rect">
            <a:avLst/>
          </a:prstGeom>
          <a:noFill/>
          <a:ln/>
        </p:spPr>
        <p:txBody>
          <a:bodyPr wrap="square" lIns="0" tIns="0" rIns="0" bIns="0" rtlCol="0" anchor="ctr"/>
          <a:lstStyle/>
          <a:p>
            <a:pPr algn="l" indent="0" marL="0">
              <a:buNone/>
            </a:pPr>
            <a:r>
              <a:rPr lang="en-US" sz="3600" b="1" dirty="0">
                <a:solidFill>
                  <a:schemeClr val="bg1"/>
                </a:solidFill>
              </a:rPr>
              <a:t>Every signal, on the record</a:t>
            </a:r>
            <a:endParaRPr lang="en-US" sz="3600" dirty="0"/>
          </a:p>
        </p:txBody>
      </p:sp>
      <p:sp>
        <p:nvSpPr>
          <p:cNvPr id="3" name="Section tag"/>
          <p:cNvSpPr txBox="1"/>
          <p:nvPr/>
        </p:nvSpPr>
        <p:spPr>
          <a:xfrm>
            <a:off x="7955280" y="146304"/>
            <a:ext cx="3685032" cy="228600"/>
          </a:xfrm>
          <a:prstGeom prst="rect">
            <a:avLst/>
          </a:prstGeom>
          <a:noFill/>
          <a:ln/>
        </p:spPr>
        <p:txBody>
          <a:bodyPr wrap="square" lIns="0" tIns="0" rIns="0" bIns="0" rtlCol="0" anchor="t"/>
          <a:lstStyle/>
          <a:p>
            <a:pPr algn="r" indent="0" marL="0">
              <a:buNone/>
            </a:pPr>
            <a:r>
              <a:rPr lang="en-US" sz="1000" b="1" spc="300" kern="0" dirty="0">
                <a:solidFill>
                  <a:schemeClr val="accent1"/>
                </a:solidFill>
              </a:rPr>
              <a:t>THE TECHNOLOGY</a:t>
            </a:r>
            <a:endParaRPr lang="en-US" sz="1000" dirty="0"/>
          </a:p>
        </p:txBody>
      </p:sp>
      <p:sp>
        <p:nvSpPr>
          <p:cNvPr id="5" name="Table panel"/>
          <p:cNvSpPr/>
          <p:nvPr/>
        </p:nvSpPr>
        <p:spPr>
          <a:xfrm>
            <a:off x="548640" y="1463040"/>
            <a:ext cx="6858000" cy="4480560"/>
          </a:xfrm>
          <a:prstGeom prst="roundRect">
            <a:avLst>
              <a:gd name="adj" fmla="val 2857"/>
            </a:avLst>
          </a:prstGeom>
          <a:solidFill>
            <a:schemeClr val="tx2"/>
          </a:solidFill>
          <a:ln w="9525">
            <a:solidFill>
              <a:schemeClr val="accent6"/>
            </a:solidFill>
            <a:prstDash val="solid"/>
          </a:ln>
        </p:spPr>
      </p:sp>
      <p:graphicFrame>
        <p:nvGraphicFramePr>
          <p:cNvPr id="9" name="Signal table"/>
          <p:cNvGraphicFramePr>
            <a:graphicFrameLocks noGrp="1"/>
          </p:cNvGraphicFramePr>
          <p:nvPr>
            <p:extLst>
              <p:ext uri="{D42A27DB-BD31-4B8C-83A1-F6EECF244321}">
                <p14:modId xmlns:p14="http://schemas.microsoft.com/office/powerpoint/2010/main" val="1579011935"/>
              </p:ext>
            </p:extLst>
          </p:nvPr>
        </p:nvGraphicFramePr>
        <p:xfrm>
          <a:off x="731520" y="1691640"/>
          <a:ext cx="6492240" cy="914400"/>
        </p:xfrm>
        <a:graphic>
          <a:graphicData uri="http://schemas.openxmlformats.org/drawingml/2006/table">
            <a:tbl>
              <a:tblPr/>
              <a:tblGrid>
                <a:gridCol w="1234440"/>
                <a:gridCol w="1097280"/>
                <a:gridCol w="1828800"/>
                <a:gridCol w="1417320"/>
                <a:gridCol w="914400"/>
              </a:tblGrid>
              <a:tr h="502920">
                <a:tc>
                  <a:txBody>
                    <a:bodyPr/>
                    <a:lstStyle/>
                    <a:p>
                      <a:pPr algn="l" indent="0" marL="0">
                        <a:buNone/>
                      </a:pPr>
                      <a:r>
                        <a:rPr lang="en-US" sz="1300" b="1" dirty="0">
                          <a:solidFill>
                            <a:schemeClr val="tx1"/>
                          </a:solidFill>
                        </a:rPr>
                        <a:t>Signal ID</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accent1"/>
                    </a:solidFill>
                  </a:tcPr>
                </a:tc>
                <a:tc>
                  <a:txBody>
                    <a:bodyPr/>
                    <a:lstStyle/>
                    <a:p>
                      <a:pPr algn="l" indent="0" marL="0">
                        <a:buNone/>
                      </a:pPr>
                      <a:r>
                        <a:rPr lang="en-US" sz="1300" b="1" dirty="0">
                          <a:solidFill>
                            <a:schemeClr val="tx1"/>
                          </a:solidFill>
                        </a:rPr>
                        <a:t>Time (UTC)</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accent1"/>
                    </a:solidFill>
                  </a:tcPr>
                </a:tc>
                <a:tc>
                  <a:txBody>
                    <a:bodyPr/>
                    <a:lstStyle/>
                    <a:p>
                      <a:pPr algn="l" indent="0" marL="0">
                        <a:buNone/>
                      </a:pPr>
                      <a:r>
                        <a:rPr lang="en-US" sz="1300" b="1" dirty="0">
                          <a:solidFill>
                            <a:schemeClr val="tx1"/>
                          </a:solidFill>
                        </a:rPr>
                        <a:t>Trend</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accent1"/>
                    </a:solidFill>
                  </a:tcPr>
                </a:tc>
                <a:tc>
                  <a:txBody>
                    <a:bodyPr/>
                    <a:lstStyle/>
                    <a:p>
                      <a:pPr algn="l" indent="0" marL="0">
                        <a:buNone/>
                      </a:pPr>
                      <a:r>
                        <a:rPr lang="en-US" sz="1300" b="1" dirty="0">
                          <a:solidFill>
                            <a:schemeClr val="tx1"/>
                          </a:solidFill>
                        </a:rPr>
                        <a:t>Strength</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accent1"/>
                    </a:solidFill>
                  </a:tcPr>
                </a:tc>
                <a:tc>
                  <a:txBody>
                    <a:bodyPr/>
                    <a:lstStyle/>
                    <a:p>
                      <a:pPr algn="l" indent="0" marL="0">
                        <a:buNone/>
                      </a:pPr>
                      <a:r>
                        <a:rPr lang="en-US" sz="1300" b="1" dirty="0">
                          <a:solidFill>
                            <a:schemeClr val="tx1"/>
                          </a:solidFill>
                        </a:rPr>
                        <a:t>Conf.</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accent1"/>
                    </a:solidFill>
                  </a:tcPr>
                </a:tc>
              </a:tr>
              <a:tr h="502920">
                <a:tc>
                  <a:txBody>
                    <a:bodyPr/>
                    <a:lstStyle/>
                    <a:p>
                      <a:pPr indent="0" marL="0">
                        <a:buNone/>
                      </a:pPr>
                      <a:r>
                        <a:rPr lang="en-US" sz="1300" dirty="0">
                          <a:solidFill>
                            <a:schemeClr val="bg1"/>
                          </a:solidFill>
                        </a:rPr>
                        <a:t>A41F09C2</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tx2"/>
                    </a:solidFill>
                  </a:tcPr>
                </a:tc>
                <a:tc>
                  <a:txBody>
                    <a:bodyPr/>
                    <a:lstStyle/>
                    <a:p>
                      <a:pPr indent="0" marL="0">
                        <a:buNone/>
                      </a:pPr>
                      <a:r>
                        <a:rPr lang="en-US" sz="1300" dirty="0">
                          <a:solidFill>
                            <a:schemeClr val="bg1"/>
                          </a:solidFill>
                        </a:rPr>
                        <a:t>08:00</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tx2"/>
                    </a:solidFill>
                  </a:tcPr>
                </a:tc>
                <a:tc>
                  <a:txBody>
                    <a:bodyPr/>
                    <a:lstStyle/>
                    <a:p>
                      <a:pPr indent="0" marL="0">
                        <a:buNone/>
                      </a:pPr>
                      <a:r>
                        <a:rPr lang="en-US" sz="1300" dirty="0">
                          <a:solidFill>
                            <a:schemeClr val="accent3"/>
                          </a:solidFill>
                        </a:rPr>
                        <a:t>STRONG_BULLISH</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tx2"/>
                    </a:solidFill>
                  </a:tcPr>
                </a:tc>
                <a:tc>
                  <a:txBody>
                    <a:bodyPr/>
                    <a:lstStyle/>
                    <a:p>
                      <a:pPr indent="0" marL="0">
                        <a:buNone/>
                      </a:pPr>
                      <a:r>
                        <a:rPr lang="en-US" sz="1300" dirty="0">
                          <a:solidFill>
                            <a:schemeClr val="bg1"/>
                          </a:solidFill>
                        </a:rPr>
                        <a:t>VERY_STRONG</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tx2"/>
                    </a:solidFill>
                  </a:tcPr>
                </a:tc>
                <a:tc>
                  <a:txBody>
                    <a:bodyPr/>
                    <a:lstStyle/>
                    <a:p>
                      <a:pPr indent="0" marL="0">
                        <a:buNone/>
                      </a:pPr>
                      <a:r>
                        <a:rPr lang="en-US" sz="1300" dirty="0">
                          <a:solidFill>
                            <a:schemeClr val="bg1"/>
                          </a:solidFill>
                        </a:rPr>
                        <a:t>78%</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tx2"/>
                    </a:solidFill>
                  </a:tcPr>
                </a:tc>
              </a:tr>
              <a:tr h="502920">
                <a:tc>
                  <a:txBody>
                    <a:bodyPr/>
                    <a:lstStyle/>
                    <a:p>
                      <a:pPr indent="0" marL="0">
                        <a:buNone/>
                      </a:pPr>
                      <a:r>
                        <a:rPr lang="en-US" sz="1300" dirty="0">
                          <a:solidFill>
                            <a:schemeClr val="bg1"/>
                          </a:solidFill>
                        </a:rPr>
                        <a:t>7C20E1B5</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tx2"/>
                    </a:solidFill>
                  </a:tcPr>
                </a:tc>
                <a:tc>
                  <a:txBody>
                    <a:bodyPr/>
                    <a:lstStyle/>
                    <a:p>
                      <a:pPr indent="0" marL="0">
                        <a:buNone/>
                      </a:pPr>
                      <a:r>
                        <a:rPr lang="en-US" sz="1300" dirty="0">
                          <a:solidFill>
                            <a:schemeClr val="bg1"/>
                          </a:solidFill>
                        </a:rPr>
                        <a:t>12:00</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tx2"/>
                    </a:solidFill>
                  </a:tcPr>
                </a:tc>
                <a:tc>
                  <a:txBody>
                    <a:bodyPr/>
                    <a:lstStyle/>
                    <a:p>
                      <a:pPr indent="0" marL="0">
                        <a:buNone/>
                      </a:pPr>
                      <a:r>
                        <a:rPr lang="en-US" sz="1300" dirty="0">
                          <a:solidFill>
                            <a:schemeClr val="accent3"/>
                          </a:solidFill>
                        </a:rPr>
                        <a:t>BULLISH</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tx2"/>
                    </a:solidFill>
                  </a:tcPr>
                </a:tc>
                <a:tc>
                  <a:txBody>
                    <a:bodyPr/>
                    <a:lstStyle/>
                    <a:p>
                      <a:pPr indent="0" marL="0">
                        <a:buNone/>
                      </a:pPr>
                      <a:r>
                        <a:rPr lang="en-US" sz="1300" dirty="0">
                          <a:solidFill>
                            <a:schemeClr val="bg1"/>
                          </a:solidFill>
                        </a:rPr>
                        <a:t>STRONG</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tx2"/>
                    </a:solidFill>
                  </a:tcPr>
                </a:tc>
                <a:tc>
                  <a:txBody>
                    <a:bodyPr/>
                    <a:lstStyle/>
                    <a:p>
                      <a:pPr indent="0" marL="0">
                        <a:buNone/>
                      </a:pPr>
                      <a:r>
                        <a:rPr lang="en-US" sz="1300" dirty="0">
                          <a:solidFill>
                            <a:schemeClr val="bg1"/>
                          </a:solidFill>
                        </a:rPr>
                        <a:t>71%</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tx2"/>
                    </a:solidFill>
                  </a:tcPr>
                </a:tc>
              </a:tr>
              <a:tr h="502920">
                <a:tc>
                  <a:txBody>
                    <a:bodyPr/>
                    <a:lstStyle/>
                    <a:p>
                      <a:pPr indent="0" marL="0">
                        <a:buNone/>
                      </a:pPr>
                      <a:r>
                        <a:rPr lang="en-US" sz="1300" dirty="0">
                          <a:solidFill>
                            <a:schemeClr val="bg1"/>
                          </a:solidFill>
                        </a:rPr>
                        <a:t>D93B6A40</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tx2"/>
                    </a:solidFill>
                  </a:tcPr>
                </a:tc>
                <a:tc>
                  <a:txBody>
                    <a:bodyPr/>
                    <a:lstStyle/>
                    <a:p>
                      <a:pPr indent="0" marL="0">
                        <a:buNone/>
                      </a:pPr>
                      <a:r>
                        <a:rPr lang="en-US" sz="1300" dirty="0">
                          <a:solidFill>
                            <a:schemeClr val="bg1"/>
                          </a:solidFill>
                        </a:rPr>
                        <a:t>16:00</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tx2"/>
                    </a:solidFill>
                  </a:tcPr>
                </a:tc>
                <a:tc>
                  <a:txBody>
                    <a:bodyPr/>
                    <a:lstStyle/>
                    <a:p>
                      <a:pPr indent="0" marL="0">
                        <a:buNone/>
                      </a:pPr>
                      <a:r>
                        <a:rPr lang="en-US" sz="1300" dirty="0">
                          <a:solidFill>
                            <a:schemeClr val="bg2"/>
                          </a:solidFill>
                        </a:rPr>
                        <a:t>NEUTRAL</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tx2"/>
                    </a:solidFill>
                  </a:tcPr>
                </a:tc>
                <a:tc>
                  <a:txBody>
                    <a:bodyPr/>
                    <a:lstStyle/>
                    <a:p>
                      <a:pPr indent="0" marL="0">
                        <a:buNone/>
                      </a:pPr>
                      <a:r>
                        <a:rPr lang="en-US" sz="1300" dirty="0">
                          <a:solidFill>
                            <a:schemeClr val="bg1"/>
                          </a:solidFill>
                        </a:rPr>
                        <a:t>WEAK</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tx2"/>
                    </a:solidFill>
                  </a:tcPr>
                </a:tc>
                <a:tc>
                  <a:txBody>
                    <a:bodyPr/>
                    <a:lstStyle/>
                    <a:p>
                      <a:pPr indent="0" marL="0">
                        <a:buNone/>
                      </a:pPr>
                      <a:r>
                        <a:rPr lang="en-US" sz="1300" dirty="0">
                          <a:solidFill>
                            <a:schemeClr val="bg1"/>
                          </a:solidFill>
                        </a:rPr>
                        <a:t>49%</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tx2"/>
                    </a:solidFill>
                  </a:tcPr>
                </a:tc>
              </a:tr>
              <a:tr h="502920">
                <a:tc>
                  <a:txBody>
                    <a:bodyPr/>
                    <a:lstStyle/>
                    <a:p>
                      <a:pPr indent="0" marL="0">
                        <a:buNone/>
                      </a:pPr>
                      <a:r>
                        <a:rPr lang="en-US" sz="1300" dirty="0">
                          <a:solidFill>
                            <a:schemeClr val="bg1"/>
                          </a:solidFill>
                        </a:rPr>
                        <a:t>12EF88A7</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tx2"/>
                    </a:solidFill>
                  </a:tcPr>
                </a:tc>
                <a:tc>
                  <a:txBody>
                    <a:bodyPr/>
                    <a:lstStyle/>
                    <a:p>
                      <a:pPr indent="0" marL="0">
                        <a:buNone/>
                      </a:pPr>
                      <a:r>
                        <a:rPr lang="en-US" sz="1300" dirty="0">
                          <a:solidFill>
                            <a:schemeClr val="bg1"/>
                          </a:solidFill>
                        </a:rPr>
                        <a:t>20:00</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tx2"/>
                    </a:solidFill>
                  </a:tcPr>
                </a:tc>
                <a:tc>
                  <a:txBody>
                    <a:bodyPr/>
                    <a:lstStyle/>
                    <a:p>
                      <a:pPr indent="0" marL="0">
                        <a:buNone/>
                      </a:pPr>
                      <a:r>
                        <a:rPr lang="en-US" sz="1300" dirty="0">
                          <a:solidFill>
                            <a:schemeClr val="accent5"/>
                          </a:solidFill>
                        </a:rPr>
                        <a:t>BEARISH</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tx2"/>
                    </a:solidFill>
                  </a:tcPr>
                </a:tc>
                <a:tc>
                  <a:txBody>
                    <a:bodyPr/>
                    <a:lstStyle/>
                    <a:p>
                      <a:pPr indent="0" marL="0">
                        <a:buNone/>
                      </a:pPr>
                      <a:r>
                        <a:rPr lang="en-US" sz="1300" dirty="0">
                          <a:solidFill>
                            <a:schemeClr val="bg1"/>
                          </a:solidFill>
                        </a:rPr>
                        <a:t>MODERATE</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tx2"/>
                    </a:solidFill>
                  </a:tcPr>
                </a:tc>
                <a:tc>
                  <a:txBody>
                    <a:bodyPr/>
                    <a:lstStyle/>
                    <a:p>
                      <a:pPr indent="0" marL="0">
                        <a:buNone/>
                      </a:pPr>
                      <a:r>
                        <a:rPr lang="en-US" sz="1300" dirty="0">
                          <a:solidFill>
                            <a:schemeClr val="bg1"/>
                          </a:solidFill>
                        </a:rPr>
                        <a:t>58%</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tx2"/>
                    </a:solidFill>
                  </a:tcPr>
                </a:tc>
              </a:tr>
              <a:tr h="502920">
                <a:tc>
                  <a:txBody>
                    <a:bodyPr/>
                    <a:lstStyle/>
                    <a:p>
                      <a:pPr indent="0" marL="0">
                        <a:buNone/>
                      </a:pPr>
                      <a:r>
                        <a:rPr lang="en-US" sz="1300" dirty="0">
                          <a:solidFill>
                            <a:schemeClr val="bg1"/>
                          </a:solidFill>
                        </a:rPr>
                        <a:t>B05C7D19</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tx2"/>
                    </a:solidFill>
                  </a:tcPr>
                </a:tc>
                <a:tc>
                  <a:txBody>
                    <a:bodyPr/>
                    <a:lstStyle/>
                    <a:p>
                      <a:pPr indent="0" marL="0">
                        <a:buNone/>
                      </a:pPr>
                      <a:r>
                        <a:rPr lang="en-US" sz="1300" dirty="0">
                          <a:solidFill>
                            <a:schemeClr val="bg1"/>
                          </a:solidFill>
                        </a:rPr>
                        <a:t>00:00</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tx2"/>
                    </a:solidFill>
                  </a:tcPr>
                </a:tc>
                <a:tc>
                  <a:txBody>
                    <a:bodyPr/>
                    <a:lstStyle/>
                    <a:p>
                      <a:pPr indent="0" marL="0">
                        <a:buNone/>
                      </a:pPr>
                      <a:r>
                        <a:rPr lang="en-US" sz="1300" dirty="0">
                          <a:solidFill>
                            <a:schemeClr val="accent3"/>
                          </a:solidFill>
                        </a:rPr>
                        <a:t>BULLISH</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tx2"/>
                    </a:solidFill>
                  </a:tcPr>
                </a:tc>
                <a:tc>
                  <a:txBody>
                    <a:bodyPr/>
                    <a:lstStyle/>
                    <a:p>
                      <a:pPr indent="0" marL="0">
                        <a:buNone/>
                      </a:pPr>
                      <a:r>
                        <a:rPr lang="en-US" sz="1300" dirty="0">
                          <a:solidFill>
                            <a:schemeClr val="bg1"/>
                          </a:solidFill>
                        </a:rPr>
                        <a:t>STRONG</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tx2"/>
                    </a:solidFill>
                  </a:tcPr>
                </a:tc>
                <a:tc>
                  <a:txBody>
                    <a:bodyPr/>
                    <a:lstStyle/>
                    <a:p>
                      <a:pPr indent="0" marL="0">
                        <a:buNone/>
                      </a:pPr>
                      <a:r>
                        <a:rPr lang="en-US" sz="1300" dirty="0">
                          <a:solidFill>
                            <a:schemeClr val="bg1"/>
                          </a:solidFill>
                        </a:rPr>
                        <a:t>73%</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tx2"/>
                    </a:solidFill>
                  </a:tcPr>
                </a:tc>
              </a:tr>
              <a:tr h="502920">
                <a:tc>
                  <a:txBody>
                    <a:bodyPr/>
                    <a:lstStyle/>
                    <a:p>
                      <a:pPr indent="0" marL="0">
                        <a:buNone/>
                      </a:pPr>
                      <a:r>
                        <a:rPr lang="en-US" sz="1300" dirty="0">
                          <a:solidFill>
                            <a:schemeClr val="bg1"/>
                          </a:solidFill>
                        </a:rPr>
                        <a:t>5E81C3F2</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tx2"/>
                    </a:solidFill>
                  </a:tcPr>
                </a:tc>
                <a:tc>
                  <a:txBody>
                    <a:bodyPr/>
                    <a:lstStyle/>
                    <a:p>
                      <a:pPr indent="0" marL="0">
                        <a:buNone/>
                      </a:pPr>
                      <a:r>
                        <a:rPr lang="en-US" sz="1300" dirty="0">
                          <a:solidFill>
                            <a:schemeClr val="bg1"/>
                          </a:solidFill>
                        </a:rPr>
                        <a:t>04:00</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tx2"/>
                    </a:solidFill>
                  </a:tcPr>
                </a:tc>
                <a:tc>
                  <a:txBody>
                    <a:bodyPr/>
                    <a:lstStyle/>
                    <a:p>
                      <a:pPr indent="0" marL="0">
                        <a:buNone/>
                      </a:pPr>
                      <a:r>
                        <a:rPr lang="en-US" sz="1300" dirty="0">
                          <a:solidFill>
                            <a:schemeClr val="accent3"/>
                          </a:solidFill>
                        </a:rPr>
                        <a:t>STRONG_BULLISH</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tx2"/>
                    </a:solidFill>
                  </a:tcPr>
                </a:tc>
                <a:tc>
                  <a:txBody>
                    <a:bodyPr/>
                    <a:lstStyle/>
                    <a:p>
                      <a:pPr indent="0" marL="0">
                        <a:buNone/>
                      </a:pPr>
                      <a:r>
                        <a:rPr lang="en-US" sz="1300" dirty="0">
                          <a:solidFill>
                            <a:schemeClr val="bg1"/>
                          </a:solidFill>
                        </a:rPr>
                        <a:t>VERY_STRONG</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tx2"/>
                    </a:solidFill>
                  </a:tcPr>
                </a:tc>
                <a:tc>
                  <a:txBody>
                    <a:bodyPr/>
                    <a:lstStyle/>
                    <a:p>
                      <a:pPr indent="0" marL="0">
                        <a:buNone/>
                      </a:pPr>
                      <a:r>
                        <a:rPr lang="en-US" sz="1300" dirty="0">
                          <a:solidFill>
                            <a:schemeClr val="bg1"/>
                          </a:solidFill>
                        </a:rPr>
                        <a:t>80%</a:t>
                      </a:r>
                      <a:endParaRPr lang="en-US" sz="1300" dirty="0"/>
                    </a:p>
                  </a:txBody>
                  <a:tcPr marL="91440" marR="91440" marT="0" marB="0" anchor="ctr">
                    <a:lnL w="6350" cap="flat" cmpd="sng" algn="ctr">
                      <a:solidFill>
                        <a:srgbClr val="2B3B66"/>
                      </a:solidFill>
                      <a:prstDash val="solid"/>
                      <a:round/>
                      <a:headEnd type="none" w="med" len="med"/>
                      <a:tailEnd type="none" w="med" len="med"/>
                    </a:lnL>
                    <a:lnR w="6350" cap="flat" cmpd="sng" algn="ctr">
                      <a:solidFill>
                        <a:srgbClr val="2B3B66"/>
                      </a:solidFill>
                      <a:prstDash val="solid"/>
                      <a:round/>
                      <a:headEnd type="none" w="med" len="med"/>
                      <a:tailEnd type="none" w="med" len="med"/>
                    </a:lnR>
                    <a:lnT w="6350" cap="flat" cmpd="sng" algn="ctr">
                      <a:solidFill>
                        <a:srgbClr val="2B3B66"/>
                      </a:solidFill>
                      <a:prstDash val="solid"/>
                      <a:round/>
                      <a:headEnd type="none" w="med" len="med"/>
                      <a:tailEnd type="none" w="med" len="med"/>
                    </a:lnT>
                    <a:lnB w="6350" cap="flat" cmpd="sng" algn="ctr">
                      <a:solidFill>
                        <a:srgbClr val="2B3B66"/>
                      </a:solidFill>
                      <a:prstDash val="solid"/>
                      <a:round/>
                      <a:headEnd type="none" w="med" len="med"/>
                      <a:tailEnd type="none" w="med" len="med"/>
                    </a:lnB>
                    <a:solidFill>
                      <a:schemeClr val="tx2"/>
                    </a:solidFill>
                  </a:tcPr>
                </a:tc>
              </a:tr>
            </a:tbl>
          </a:graphicData>
        </a:graphic>
      </p:graphicFrame>
      <p:sp>
        <p:nvSpPr>
          <p:cNvPr id="7" name="Table caption"/>
          <p:cNvSpPr txBox="1"/>
          <p:nvPr/>
        </p:nvSpPr>
        <p:spPr>
          <a:xfrm>
            <a:off x="731520" y="5596128"/>
            <a:ext cx="6492240" cy="274320"/>
          </a:xfrm>
          <a:prstGeom prst="rect">
            <a:avLst/>
          </a:prstGeom>
          <a:noFill/>
          <a:ln/>
        </p:spPr>
        <p:txBody>
          <a:bodyPr wrap="square" lIns="0" tIns="0" rIns="0" bIns="0" rtlCol="0" anchor="t"/>
          <a:lstStyle/>
          <a:p>
            <a:pPr indent="0" marL="0">
              <a:buNone/>
            </a:pPr>
            <a:r>
              <a:rPr lang="en-US" sz="1200" dirty="0">
                <a:solidFill>
                  <a:schemeClr val="bg2"/>
                </a:solidFill>
              </a:rPr>
              <a:t>Illustrative rows from a BitcoinNeuralNetwork table</a:t>
            </a:r>
            <a:endParaRPr lang="en-US" sz="1200" dirty="0"/>
          </a:p>
        </p:txBody>
      </p:sp>
      <p:sp>
        <p:nvSpPr>
          <p:cNvPr id="8" name="Audit point 1"/>
          <p:cNvSpPr/>
          <p:nvPr/>
        </p:nvSpPr>
        <p:spPr>
          <a:xfrm>
            <a:off x="7726680" y="1463040"/>
            <a:ext cx="3913632" cy="960120"/>
          </a:xfrm>
          <a:prstGeom prst="roundRect">
            <a:avLst>
              <a:gd name="adj" fmla="val 13333"/>
            </a:avLst>
          </a:prstGeom>
          <a:solidFill>
            <a:schemeClr val="tx2"/>
          </a:solidFill>
          <a:ln w="9525">
            <a:solidFill>
              <a:schemeClr val="accent6"/>
            </a:solidFill>
            <a:prstDash val="solid"/>
          </a:ln>
        </p:spPr>
      </p:sp>
      <p:sp>
        <p:nvSpPr>
          <p:cNvPr id="9" name="Audit 1 disc"/>
          <p:cNvSpPr/>
          <p:nvPr/>
        </p:nvSpPr>
        <p:spPr>
          <a:xfrm>
            <a:off x="7909560" y="1618488"/>
            <a:ext cx="640080" cy="640080"/>
          </a:xfrm>
          <a:prstGeom prst="ellipse">
            <a:avLst/>
          </a:prstGeom>
          <a:solidFill>
            <a:schemeClr val="accent1">
              <a:alpha val="18000"/>
            </a:schemeClr>
          </a:solidFill>
          <a:ln w="15875">
            <a:solidFill>
              <a:schemeClr val="accent1"/>
            </a:solidFill>
            <a:prstDash val="solid"/>
          </a:ln>
        </p:spPr>
      </p:sp>
      <p:pic>
        <p:nvPicPr>
          <p:cNvPr id="10" name="Audit 1 icon" descr="Tags icon">    </p:cNvPr>
          <p:cNvPicPr>
            <a:picLocks noChangeAspect="1"/>
          </p:cNvPicPr>
          <p:nvPr/>
        </p:nvPicPr>
        <p:blipFill>
          <a:blip r:embed="rId1"/>
          <a:stretch>
            <a:fillRect/>
          </a:stretch>
        </p:blipFill>
        <p:spPr>
          <a:xfrm>
            <a:off x="8069580" y="1778508"/>
            <a:ext cx="320040" cy="320040"/>
          </a:xfrm>
          <a:prstGeom prst="rect">
            <a:avLst/>
          </a:prstGeom>
        </p:spPr>
      </p:pic>
      <p:sp>
        <p:nvSpPr>
          <p:cNvPr id="11" name="Audit text 1"/>
          <p:cNvSpPr txBox="1"/>
          <p:nvPr/>
        </p:nvSpPr>
        <p:spPr>
          <a:xfrm>
            <a:off x="8732520" y="1463040"/>
            <a:ext cx="2788920" cy="960120"/>
          </a:xfrm>
          <a:prstGeom prst="rect">
            <a:avLst/>
          </a:prstGeom>
          <a:noFill/>
          <a:ln/>
        </p:spPr>
        <p:txBody>
          <a:bodyPr wrap="square" lIns="0" tIns="0" rIns="0" bIns="0" rtlCol="0" anchor="ctr"/>
          <a:lstStyle/>
          <a:p>
            <a:pPr indent="0" marL="0">
              <a:buNone/>
            </a:pPr>
            <a:r>
              <a:rPr lang="en-US" sz="1600" b="1" dirty="0">
                <a:solidFill>
                  <a:schemeClr val="bg1"/>
                </a:solidFill>
              </a:rPr>
              <a:t>A unique ID for every signal</a:t>
            </a:r>
            <a:endParaRPr lang="en-US" sz="1600" dirty="0"/>
          </a:p>
        </p:txBody>
      </p:sp>
      <p:sp>
        <p:nvSpPr>
          <p:cNvPr id="12" name="Audit point 2"/>
          <p:cNvSpPr/>
          <p:nvPr/>
        </p:nvSpPr>
        <p:spPr>
          <a:xfrm>
            <a:off x="7726680" y="2606040"/>
            <a:ext cx="3913632" cy="960120"/>
          </a:xfrm>
          <a:prstGeom prst="roundRect">
            <a:avLst>
              <a:gd name="adj" fmla="val 13333"/>
            </a:avLst>
          </a:prstGeom>
          <a:solidFill>
            <a:schemeClr val="tx2"/>
          </a:solidFill>
          <a:ln w="9525">
            <a:solidFill>
              <a:schemeClr val="accent6"/>
            </a:solidFill>
            <a:prstDash val="solid"/>
          </a:ln>
        </p:spPr>
      </p:sp>
      <p:sp>
        <p:nvSpPr>
          <p:cNvPr id="13" name="Audit 2 disc"/>
          <p:cNvSpPr/>
          <p:nvPr/>
        </p:nvSpPr>
        <p:spPr>
          <a:xfrm>
            <a:off x="7909560" y="2761488"/>
            <a:ext cx="640080" cy="640080"/>
          </a:xfrm>
          <a:prstGeom prst="ellipse">
            <a:avLst/>
          </a:prstGeom>
          <a:solidFill>
            <a:schemeClr val="accent1">
              <a:alpha val="18000"/>
            </a:schemeClr>
          </a:solidFill>
          <a:ln w="15875">
            <a:solidFill>
              <a:schemeClr val="accent1"/>
            </a:solidFill>
            <a:prstDash val="solid"/>
          </a:ln>
        </p:spPr>
      </p:sp>
      <p:pic>
        <p:nvPicPr>
          <p:cNvPr id="14" name="Audit 2 icon" descr="Database icon">    </p:cNvPr>
          <p:cNvPicPr>
            <a:picLocks noChangeAspect="1"/>
          </p:cNvPicPr>
          <p:nvPr/>
        </p:nvPicPr>
        <p:blipFill>
          <a:blip r:embed="rId2"/>
          <a:stretch>
            <a:fillRect/>
          </a:stretch>
        </p:blipFill>
        <p:spPr>
          <a:xfrm>
            <a:off x="8069580" y="2921508"/>
            <a:ext cx="320040" cy="320040"/>
          </a:xfrm>
          <a:prstGeom prst="rect">
            <a:avLst/>
          </a:prstGeom>
        </p:spPr>
      </p:pic>
      <p:sp>
        <p:nvSpPr>
          <p:cNvPr id="15" name="Audit text 2"/>
          <p:cNvSpPr txBox="1"/>
          <p:nvPr/>
        </p:nvSpPr>
        <p:spPr>
          <a:xfrm>
            <a:off x="8732520" y="2606040"/>
            <a:ext cx="2788920" cy="960120"/>
          </a:xfrm>
          <a:prstGeom prst="rect">
            <a:avLst/>
          </a:prstGeom>
          <a:noFill/>
          <a:ln/>
        </p:spPr>
        <p:txBody>
          <a:bodyPr wrap="square" lIns="0" tIns="0" rIns="0" bIns="0" rtlCol="0" anchor="ctr"/>
          <a:lstStyle/>
          <a:p>
            <a:pPr indent="0" marL="0">
              <a:buNone/>
            </a:pPr>
            <a:r>
              <a:rPr lang="en-US" sz="1600" b="1" dirty="0">
                <a:solidFill>
                  <a:schemeClr val="bg1"/>
                </a:solidFill>
              </a:rPr>
              <a:t>One SQLite database per asset</a:t>
            </a:r>
            <a:endParaRPr lang="en-US" sz="1600" dirty="0"/>
          </a:p>
        </p:txBody>
      </p:sp>
      <p:sp>
        <p:nvSpPr>
          <p:cNvPr id="16" name="Audit point 3"/>
          <p:cNvSpPr/>
          <p:nvPr/>
        </p:nvSpPr>
        <p:spPr>
          <a:xfrm>
            <a:off x="7726680" y="3749040"/>
            <a:ext cx="3913632" cy="960120"/>
          </a:xfrm>
          <a:prstGeom prst="roundRect">
            <a:avLst>
              <a:gd name="adj" fmla="val 13333"/>
            </a:avLst>
          </a:prstGeom>
          <a:solidFill>
            <a:schemeClr val="tx2"/>
          </a:solidFill>
          <a:ln w="9525">
            <a:solidFill>
              <a:schemeClr val="accent6"/>
            </a:solidFill>
            <a:prstDash val="solid"/>
          </a:ln>
        </p:spPr>
      </p:sp>
      <p:sp>
        <p:nvSpPr>
          <p:cNvPr id="17" name="Audit 3 disc"/>
          <p:cNvSpPr/>
          <p:nvPr/>
        </p:nvSpPr>
        <p:spPr>
          <a:xfrm>
            <a:off x="7909560" y="3904488"/>
            <a:ext cx="640080" cy="640080"/>
          </a:xfrm>
          <a:prstGeom prst="ellipse">
            <a:avLst/>
          </a:prstGeom>
          <a:solidFill>
            <a:schemeClr val="accent1">
              <a:alpha val="18000"/>
            </a:schemeClr>
          </a:solidFill>
          <a:ln w="15875">
            <a:solidFill>
              <a:schemeClr val="accent1"/>
            </a:solidFill>
            <a:prstDash val="solid"/>
          </a:ln>
        </p:spPr>
      </p:sp>
      <p:pic>
        <p:nvPicPr>
          <p:cNvPr id="18" name="Audit 3 icon" descr="TelegramPlane icon">    </p:cNvPr>
          <p:cNvPicPr>
            <a:picLocks noChangeAspect="1"/>
          </p:cNvPicPr>
          <p:nvPr/>
        </p:nvPicPr>
        <p:blipFill>
          <a:blip r:embed="rId3"/>
          <a:stretch>
            <a:fillRect/>
          </a:stretch>
        </p:blipFill>
        <p:spPr>
          <a:xfrm>
            <a:off x="8069580" y="4064508"/>
            <a:ext cx="320040" cy="320040"/>
          </a:xfrm>
          <a:prstGeom prst="rect">
            <a:avLst/>
          </a:prstGeom>
        </p:spPr>
      </p:pic>
      <p:sp>
        <p:nvSpPr>
          <p:cNvPr id="19" name="Audit text 3"/>
          <p:cNvSpPr txBox="1"/>
          <p:nvPr/>
        </p:nvSpPr>
        <p:spPr>
          <a:xfrm>
            <a:off x="8732520" y="3749040"/>
            <a:ext cx="2788920" cy="960120"/>
          </a:xfrm>
          <a:prstGeom prst="rect">
            <a:avLst/>
          </a:prstGeom>
          <a:noFill/>
          <a:ln/>
        </p:spPr>
        <p:txBody>
          <a:bodyPr wrap="square" lIns="0" tIns="0" rIns="0" bIns="0" rtlCol="0" anchor="ctr"/>
          <a:lstStyle/>
          <a:p>
            <a:pPr indent="0" marL="0">
              <a:buNone/>
            </a:pPr>
            <a:r>
              <a:rPr lang="en-US" sz="1600" b="1" dirty="0">
                <a:solidFill>
                  <a:schemeClr val="bg1"/>
                </a:solidFill>
              </a:rPr>
              <a:t>Delivery status recorded alongside</a:t>
            </a:r>
            <a:endParaRPr lang="en-US" sz="1600" dirty="0"/>
          </a:p>
        </p:txBody>
      </p:sp>
      <p:sp>
        <p:nvSpPr>
          <p:cNvPr id="20" name="Audit point 4"/>
          <p:cNvSpPr/>
          <p:nvPr/>
        </p:nvSpPr>
        <p:spPr>
          <a:xfrm>
            <a:off x="7726680" y="4892040"/>
            <a:ext cx="3913632" cy="960120"/>
          </a:xfrm>
          <a:prstGeom prst="roundRect">
            <a:avLst>
              <a:gd name="adj" fmla="val 13333"/>
            </a:avLst>
          </a:prstGeom>
          <a:solidFill>
            <a:schemeClr val="tx2"/>
          </a:solidFill>
          <a:ln w="9525">
            <a:solidFill>
              <a:schemeClr val="accent6"/>
            </a:solidFill>
            <a:prstDash val="solid"/>
          </a:ln>
        </p:spPr>
      </p:sp>
      <p:sp>
        <p:nvSpPr>
          <p:cNvPr id="21" name="Audit 4 disc"/>
          <p:cNvSpPr/>
          <p:nvPr/>
        </p:nvSpPr>
        <p:spPr>
          <a:xfrm>
            <a:off x="7909560" y="5047488"/>
            <a:ext cx="640080" cy="640080"/>
          </a:xfrm>
          <a:prstGeom prst="ellipse">
            <a:avLst/>
          </a:prstGeom>
          <a:solidFill>
            <a:schemeClr val="accent1">
              <a:alpha val="18000"/>
            </a:schemeClr>
          </a:solidFill>
          <a:ln w="15875">
            <a:solidFill>
              <a:schemeClr val="accent1"/>
            </a:solidFill>
            <a:prstDash val="solid"/>
          </a:ln>
        </p:spPr>
      </p:sp>
      <p:pic>
        <p:nvPicPr>
          <p:cNvPr id="22" name="Audit 4 icon" descr="Lock icon">    </p:cNvPr>
          <p:cNvPicPr>
            <a:picLocks noChangeAspect="1"/>
          </p:cNvPicPr>
          <p:nvPr/>
        </p:nvPicPr>
        <p:blipFill>
          <a:blip r:embed="rId4"/>
          <a:stretch>
            <a:fillRect/>
          </a:stretch>
        </p:blipFill>
        <p:spPr>
          <a:xfrm>
            <a:off x="8069580" y="5207508"/>
            <a:ext cx="320040" cy="320040"/>
          </a:xfrm>
          <a:prstGeom prst="rect">
            <a:avLst/>
          </a:prstGeom>
        </p:spPr>
      </p:pic>
      <p:sp>
        <p:nvSpPr>
          <p:cNvPr id="23" name="Audit text 4"/>
          <p:cNvSpPr txBox="1"/>
          <p:nvPr/>
        </p:nvSpPr>
        <p:spPr>
          <a:xfrm>
            <a:off x="8732520" y="4892040"/>
            <a:ext cx="2788920" cy="960120"/>
          </a:xfrm>
          <a:prstGeom prst="rect">
            <a:avLst/>
          </a:prstGeom>
          <a:noFill/>
          <a:ln/>
        </p:spPr>
        <p:txBody>
          <a:bodyPr wrap="square" lIns="0" tIns="0" rIns="0" bIns="0" rtlCol="0" anchor="ctr"/>
          <a:lstStyle/>
          <a:p>
            <a:pPr indent="0" marL="0">
              <a:buNone/>
            </a:pPr>
            <a:r>
              <a:rPr lang="en-US" sz="1600" b="1" dirty="0">
                <a:solidFill>
                  <a:schemeClr val="bg1"/>
                </a:solidFill>
              </a:rPr>
              <a:t>Read-only access for external bots</a:t>
            </a:r>
            <a:endParaRPr lang="en-US" sz="1600" dirty="0"/>
          </a:p>
        </p:txBody>
      </p:sp>
      <p:sp>
        <p:nvSpPr>
          <p:cNvPr id="25" name="Slide Number Placeholder 0"/>
          <p:cNvSpPr>
            <a:spLocks noGrp="1"/>
          </p:cNvSpPr>
          <p:nvPr>
            <p:ph type="sldNum" sz="quarter" idx="4294967295"/>
          </p:nvPr>
        </p:nvSpPr>
        <p:spPr>
          <a:xfrm>
            <a:off x="11091672" y="6437376"/>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1672" cy="822960"/>
          </a:xfrm>
          <a:prstGeom prst="rect">
            <a:avLst/>
          </a:prstGeom>
          <a:noFill/>
          <a:ln/>
        </p:spPr>
        <p:txBody>
          <a:bodyPr wrap="square" lIns="0" tIns="0" rIns="0" bIns="0" rtlCol="0" anchor="ctr"/>
          <a:lstStyle/>
          <a:p>
            <a:pPr algn="l" indent="0" marL="0">
              <a:buNone/>
            </a:pPr>
            <a:r>
              <a:rPr lang="en-US" sz="3600" b="1" dirty="0">
                <a:solidFill>
                  <a:schemeClr val="bg1"/>
                </a:solidFill>
              </a:rPr>
              <a:t>Built for traders, builders and agents</a:t>
            </a:r>
            <a:endParaRPr lang="en-US" sz="3600" dirty="0"/>
          </a:p>
        </p:txBody>
      </p:sp>
      <p:sp>
        <p:nvSpPr>
          <p:cNvPr id="3" name="Section tag"/>
          <p:cNvSpPr txBox="1"/>
          <p:nvPr/>
        </p:nvSpPr>
        <p:spPr>
          <a:xfrm>
            <a:off x="7955280" y="146304"/>
            <a:ext cx="3685032" cy="228600"/>
          </a:xfrm>
          <a:prstGeom prst="rect">
            <a:avLst/>
          </a:prstGeom>
          <a:noFill/>
          <a:ln/>
        </p:spPr>
        <p:txBody>
          <a:bodyPr wrap="square" lIns="0" tIns="0" rIns="0" bIns="0" rtlCol="0" anchor="t"/>
          <a:lstStyle/>
          <a:p>
            <a:pPr algn="r" indent="0" marL="0">
              <a:buNone/>
            </a:pPr>
            <a:r>
              <a:rPr lang="en-US" sz="1000" b="1" spc="300" kern="0" dirty="0">
                <a:solidFill>
                  <a:schemeClr val="accent1"/>
                </a:solidFill>
              </a:rPr>
              <a:t>USE CASES</a:t>
            </a:r>
            <a:endParaRPr lang="en-US" sz="1000" dirty="0"/>
          </a:p>
        </p:txBody>
      </p:sp>
      <p:sp>
        <p:nvSpPr>
          <p:cNvPr id="5" name="Use case 1"/>
          <p:cNvSpPr/>
          <p:nvPr/>
        </p:nvSpPr>
        <p:spPr>
          <a:xfrm>
            <a:off x="548640" y="1508760"/>
            <a:ext cx="3483864" cy="2194560"/>
          </a:xfrm>
          <a:prstGeom prst="roundRect">
            <a:avLst>
              <a:gd name="adj" fmla="val 5833"/>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6" name="Use case 1 disc"/>
          <p:cNvSpPr/>
          <p:nvPr/>
        </p:nvSpPr>
        <p:spPr>
          <a:xfrm>
            <a:off x="868680" y="1783080"/>
            <a:ext cx="713232" cy="713232"/>
          </a:xfrm>
          <a:prstGeom prst="ellipse">
            <a:avLst/>
          </a:prstGeom>
          <a:solidFill>
            <a:schemeClr val="accent1">
              <a:alpha val="18000"/>
            </a:schemeClr>
          </a:solidFill>
          <a:ln w="15875">
            <a:solidFill>
              <a:schemeClr val="accent1"/>
            </a:solidFill>
            <a:prstDash val="solid"/>
          </a:ln>
        </p:spPr>
      </p:sp>
      <p:pic>
        <p:nvPicPr>
          <p:cNvPr id="7" name="Use case 1 icon" descr="ChartLine icon">    </p:cNvPr>
          <p:cNvPicPr>
            <a:picLocks noChangeAspect="1"/>
          </p:cNvPicPr>
          <p:nvPr/>
        </p:nvPicPr>
        <p:blipFill>
          <a:blip r:embed="rId1"/>
          <a:stretch>
            <a:fillRect/>
          </a:stretch>
        </p:blipFill>
        <p:spPr>
          <a:xfrm>
            <a:off x="1046988" y="1961388"/>
            <a:ext cx="356616" cy="356616"/>
          </a:xfrm>
          <a:prstGeom prst="rect">
            <a:avLst/>
          </a:prstGeom>
        </p:spPr>
      </p:pic>
      <p:sp>
        <p:nvSpPr>
          <p:cNvPr id="8" name="Use case title 1"/>
          <p:cNvSpPr txBox="1"/>
          <p:nvPr/>
        </p:nvSpPr>
        <p:spPr>
          <a:xfrm>
            <a:off x="868680" y="2606040"/>
            <a:ext cx="2843784" cy="365760"/>
          </a:xfrm>
          <a:prstGeom prst="rect">
            <a:avLst/>
          </a:prstGeom>
          <a:noFill/>
          <a:ln/>
        </p:spPr>
        <p:txBody>
          <a:bodyPr wrap="square" lIns="0" tIns="0" rIns="0" bIns="0" rtlCol="0" anchor="t"/>
          <a:lstStyle/>
          <a:p>
            <a:pPr indent="0" marL="0">
              <a:buNone/>
            </a:pPr>
            <a:r>
              <a:rPr lang="en-US" sz="2000" b="1" dirty="0">
                <a:solidFill>
                  <a:schemeClr val="bg1"/>
                </a:solidFill>
              </a:rPr>
              <a:t>Active traders</a:t>
            </a:r>
            <a:endParaRPr lang="en-US" sz="2000" dirty="0"/>
          </a:p>
        </p:txBody>
      </p:sp>
      <p:sp>
        <p:nvSpPr>
          <p:cNvPr id="9" name="Use case body 1"/>
          <p:cNvSpPr txBox="1"/>
          <p:nvPr/>
        </p:nvSpPr>
        <p:spPr>
          <a:xfrm>
            <a:off x="868680" y="2990088"/>
            <a:ext cx="2843784" cy="640080"/>
          </a:xfrm>
          <a:prstGeom prst="rect">
            <a:avLst/>
          </a:prstGeom>
          <a:noFill/>
          <a:ln/>
        </p:spPr>
        <p:txBody>
          <a:bodyPr wrap="square" lIns="0" tIns="0" rIns="0" bIns="0" rtlCol="0" anchor="t"/>
          <a:lstStyle/>
          <a:p>
            <a:pPr indent="0" marL="0">
              <a:buNone/>
            </a:pPr>
            <a:r>
              <a:rPr lang="en-US" sz="1400" dirty="0">
                <a:solidFill>
                  <a:schemeClr val="bg2"/>
                </a:solidFill>
              </a:rPr>
              <a:t>A neural second opinion on trend, risk and targets, every four hours.</a:t>
            </a:r>
            <a:endParaRPr lang="en-US" sz="1400" dirty="0"/>
          </a:p>
        </p:txBody>
      </p:sp>
      <p:sp>
        <p:nvSpPr>
          <p:cNvPr id="10" name="Use case 2"/>
          <p:cNvSpPr/>
          <p:nvPr/>
        </p:nvSpPr>
        <p:spPr>
          <a:xfrm>
            <a:off x="4352544" y="1508760"/>
            <a:ext cx="3483864" cy="2194560"/>
          </a:xfrm>
          <a:prstGeom prst="roundRect">
            <a:avLst>
              <a:gd name="adj" fmla="val 5833"/>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11" name="Use case 2 disc"/>
          <p:cNvSpPr/>
          <p:nvPr/>
        </p:nvSpPr>
        <p:spPr>
          <a:xfrm>
            <a:off x="4672584" y="1783080"/>
            <a:ext cx="713232" cy="713232"/>
          </a:xfrm>
          <a:prstGeom prst="ellipse">
            <a:avLst/>
          </a:prstGeom>
          <a:solidFill>
            <a:schemeClr val="accent1">
              <a:alpha val="18000"/>
            </a:schemeClr>
          </a:solidFill>
          <a:ln w="15875">
            <a:solidFill>
              <a:schemeClr val="accent1"/>
            </a:solidFill>
            <a:prstDash val="solid"/>
          </a:ln>
        </p:spPr>
      </p:sp>
      <p:pic>
        <p:nvPicPr>
          <p:cNvPr id="12" name="Use case 2 icon" descr="Code icon">    </p:cNvPr>
          <p:cNvPicPr>
            <a:picLocks noChangeAspect="1"/>
          </p:cNvPicPr>
          <p:nvPr/>
        </p:nvPicPr>
        <p:blipFill>
          <a:blip r:embed="rId2"/>
          <a:stretch>
            <a:fillRect/>
          </a:stretch>
        </p:blipFill>
        <p:spPr>
          <a:xfrm>
            <a:off x="4850892" y="1961388"/>
            <a:ext cx="356616" cy="356616"/>
          </a:xfrm>
          <a:prstGeom prst="rect">
            <a:avLst/>
          </a:prstGeom>
        </p:spPr>
      </p:pic>
      <p:sp>
        <p:nvSpPr>
          <p:cNvPr id="13" name="Use case title 2"/>
          <p:cNvSpPr txBox="1"/>
          <p:nvPr/>
        </p:nvSpPr>
        <p:spPr>
          <a:xfrm>
            <a:off x="4672584" y="2606040"/>
            <a:ext cx="2843784" cy="365760"/>
          </a:xfrm>
          <a:prstGeom prst="rect">
            <a:avLst/>
          </a:prstGeom>
          <a:noFill/>
          <a:ln/>
        </p:spPr>
        <p:txBody>
          <a:bodyPr wrap="square" lIns="0" tIns="0" rIns="0" bIns="0" rtlCol="0" anchor="t"/>
          <a:lstStyle/>
          <a:p>
            <a:pPr indent="0" marL="0">
              <a:buNone/>
            </a:pPr>
            <a:r>
              <a:rPr lang="en-US" sz="2000" b="1" dirty="0">
                <a:solidFill>
                  <a:schemeClr val="bg1"/>
                </a:solidFill>
              </a:rPr>
              <a:t>Bot and algo builders</a:t>
            </a:r>
            <a:endParaRPr lang="en-US" sz="2000" dirty="0"/>
          </a:p>
        </p:txBody>
      </p:sp>
      <p:sp>
        <p:nvSpPr>
          <p:cNvPr id="14" name="Use case body 2"/>
          <p:cNvSpPr txBox="1"/>
          <p:nvPr/>
        </p:nvSpPr>
        <p:spPr>
          <a:xfrm>
            <a:off x="4672584" y="2990088"/>
            <a:ext cx="2843784" cy="640080"/>
          </a:xfrm>
          <a:prstGeom prst="rect">
            <a:avLst/>
          </a:prstGeom>
          <a:noFill/>
          <a:ln/>
        </p:spPr>
        <p:txBody>
          <a:bodyPr wrap="square" lIns="0" tIns="0" rIns="0" bIns="0" rtlCol="0" anchor="t"/>
          <a:lstStyle/>
          <a:p>
            <a:pPr indent="0" marL="0">
              <a:buNone/>
            </a:pPr>
            <a:r>
              <a:rPr lang="en-US" sz="1400" dirty="0">
                <a:solidFill>
                  <a:schemeClr val="bg2"/>
                </a:solidFill>
              </a:rPr>
              <a:t>Read the signal database to drive strategies, filters and alerts.</a:t>
            </a:r>
            <a:endParaRPr lang="en-US" sz="1400" dirty="0"/>
          </a:p>
        </p:txBody>
      </p:sp>
      <p:sp>
        <p:nvSpPr>
          <p:cNvPr id="15" name="Use case 3"/>
          <p:cNvSpPr/>
          <p:nvPr/>
        </p:nvSpPr>
        <p:spPr>
          <a:xfrm>
            <a:off x="8156448" y="1508760"/>
            <a:ext cx="3483864" cy="2194560"/>
          </a:xfrm>
          <a:prstGeom prst="roundRect">
            <a:avLst>
              <a:gd name="adj" fmla="val 5833"/>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16" name="Use case 3 disc"/>
          <p:cNvSpPr/>
          <p:nvPr/>
        </p:nvSpPr>
        <p:spPr>
          <a:xfrm>
            <a:off x="8476488" y="1783080"/>
            <a:ext cx="713232" cy="713232"/>
          </a:xfrm>
          <a:prstGeom prst="ellipse">
            <a:avLst/>
          </a:prstGeom>
          <a:solidFill>
            <a:schemeClr val="accent1">
              <a:alpha val="18000"/>
            </a:schemeClr>
          </a:solidFill>
          <a:ln w="15875">
            <a:solidFill>
              <a:schemeClr val="accent1"/>
            </a:solidFill>
            <a:prstDash val="solid"/>
          </a:ln>
        </p:spPr>
      </p:sp>
      <p:pic>
        <p:nvPicPr>
          <p:cNvPr id="17" name="Use case 3 icon" descr="Landmark icon">    </p:cNvPr>
          <p:cNvPicPr>
            <a:picLocks noChangeAspect="1"/>
          </p:cNvPicPr>
          <p:nvPr/>
        </p:nvPicPr>
        <p:blipFill>
          <a:blip r:embed="rId3"/>
          <a:stretch>
            <a:fillRect/>
          </a:stretch>
        </p:blipFill>
        <p:spPr>
          <a:xfrm>
            <a:off x="8654796" y="1961388"/>
            <a:ext cx="356616" cy="356616"/>
          </a:xfrm>
          <a:prstGeom prst="rect">
            <a:avLst/>
          </a:prstGeom>
        </p:spPr>
      </p:pic>
      <p:sp>
        <p:nvSpPr>
          <p:cNvPr id="18" name="Use case title 3"/>
          <p:cNvSpPr txBox="1"/>
          <p:nvPr/>
        </p:nvSpPr>
        <p:spPr>
          <a:xfrm>
            <a:off x="8476488" y="2606040"/>
            <a:ext cx="2843784" cy="365760"/>
          </a:xfrm>
          <a:prstGeom prst="rect">
            <a:avLst/>
          </a:prstGeom>
          <a:noFill/>
          <a:ln/>
        </p:spPr>
        <p:txBody>
          <a:bodyPr wrap="square" lIns="0" tIns="0" rIns="0" bIns="0" rtlCol="0" anchor="t"/>
          <a:lstStyle/>
          <a:p>
            <a:pPr indent="0" marL="0">
              <a:buNone/>
            </a:pPr>
            <a:r>
              <a:rPr lang="en-US" sz="2000" b="1" dirty="0">
                <a:solidFill>
                  <a:schemeClr val="bg1"/>
                </a:solidFill>
              </a:rPr>
              <a:t>Funds and treasuries</a:t>
            </a:r>
            <a:endParaRPr lang="en-US" sz="2000" dirty="0"/>
          </a:p>
        </p:txBody>
      </p:sp>
      <p:sp>
        <p:nvSpPr>
          <p:cNvPr id="19" name="Use case body 3"/>
          <p:cNvSpPr txBox="1"/>
          <p:nvPr/>
        </p:nvSpPr>
        <p:spPr>
          <a:xfrm>
            <a:off x="8476488" y="2990088"/>
            <a:ext cx="2843784" cy="640080"/>
          </a:xfrm>
          <a:prstGeom prst="rect">
            <a:avLst/>
          </a:prstGeom>
          <a:noFill/>
          <a:ln/>
        </p:spPr>
        <p:txBody>
          <a:bodyPr wrap="square" lIns="0" tIns="0" rIns="0" bIns="0" rtlCol="0" anchor="t"/>
          <a:lstStyle/>
          <a:p>
            <a:pPr indent="0" marL="0">
              <a:buNone/>
            </a:pPr>
            <a:r>
              <a:rPr lang="en-US" sz="1400" dirty="0">
                <a:solidFill>
                  <a:schemeClr val="bg2"/>
                </a:solidFill>
              </a:rPr>
              <a:t>Structured, auditable inputs for Bitcoin and digital-asset research.</a:t>
            </a:r>
            <a:endParaRPr lang="en-US" sz="1400" dirty="0"/>
          </a:p>
        </p:txBody>
      </p:sp>
      <p:sp>
        <p:nvSpPr>
          <p:cNvPr id="20" name="Use case 4"/>
          <p:cNvSpPr/>
          <p:nvPr/>
        </p:nvSpPr>
        <p:spPr>
          <a:xfrm>
            <a:off x="548640" y="3931920"/>
            <a:ext cx="3483864" cy="2194560"/>
          </a:xfrm>
          <a:prstGeom prst="roundRect">
            <a:avLst>
              <a:gd name="adj" fmla="val 5833"/>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21" name="Use case 4 disc"/>
          <p:cNvSpPr/>
          <p:nvPr/>
        </p:nvSpPr>
        <p:spPr>
          <a:xfrm>
            <a:off x="868680" y="4206240"/>
            <a:ext cx="713232" cy="713232"/>
          </a:xfrm>
          <a:prstGeom prst="ellipse">
            <a:avLst/>
          </a:prstGeom>
          <a:solidFill>
            <a:schemeClr val="accent1">
              <a:alpha val="18000"/>
            </a:schemeClr>
          </a:solidFill>
          <a:ln w="15875">
            <a:solidFill>
              <a:schemeClr val="accent1"/>
            </a:solidFill>
            <a:prstDash val="solid"/>
          </a:ln>
        </p:spPr>
      </p:sp>
      <p:pic>
        <p:nvPicPr>
          <p:cNvPr id="22" name="Use case 4 icon" descr="Users icon">    </p:cNvPr>
          <p:cNvPicPr>
            <a:picLocks noChangeAspect="1"/>
          </p:cNvPicPr>
          <p:nvPr/>
        </p:nvPicPr>
        <p:blipFill>
          <a:blip r:embed="rId4"/>
          <a:stretch>
            <a:fillRect/>
          </a:stretch>
        </p:blipFill>
        <p:spPr>
          <a:xfrm>
            <a:off x="1046988" y="4384548"/>
            <a:ext cx="356616" cy="356616"/>
          </a:xfrm>
          <a:prstGeom prst="rect">
            <a:avLst/>
          </a:prstGeom>
        </p:spPr>
      </p:pic>
      <p:sp>
        <p:nvSpPr>
          <p:cNvPr id="23" name="Use case title 4"/>
          <p:cNvSpPr txBox="1"/>
          <p:nvPr/>
        </p:nvSpPr>
        <p:spPr>
          <a:xfrm>
            <a:off x="868680" y="5029200"/>
            <a:ext cx="2843784" cy="365760"/>
          </a:xfrm>
          <a:prstGeom prst="rect">
            <a:avLst/>
          </a:prstGeom>
          <a:noFill/>
          <a:ln/>
        </p:spPr>
        <p:txBody>
          <a:bodyPr wrap="square" lIns="0" tIns="0" rIns="0" bIns="0" rtlCol="0" anchor="t"/>
          <a:lstStyle/>
          <a:p>
            <a:pPr indent="0" marL="0">
              <a:buNone/>
            </a:pPr>
            <a:r>
              <a:rPr lang="en-US" sz="2000" b="1" dirty="0">
                <a:solidFill>
                  <a:schemeClr val="bg1"/>
                </a:solidFill>
              </a:rPr>
              <a:t>Trading communities</a:t>
            </a:r>
            <a:endParaRPr lang="en-US" sz="2000" dirty="0"/>
          </a:p>
        </p:txBody>
      </p:sp>
      <p:sp>
        <p:nvSpPr>
          <p:cNvPr id="24" name="Use case body 4"/>
          <p:cNvSpPr txBox="1"/>
          <p:nvPr/>
        </p:nvSpPr>
        <p:spPr>
          <a:xfrm>
            <a:off x="868680" y="5413248"/>
            <a:ext cx="2843784" cy="640080"/>
          </a:xfrm>
          <a:prstGeom prst="rect">
            <a:avLst/>
          </a:prstGeom>
          <a:noFill/>
          <a:ln/>
        </p:spPr>
        <p:txBody>
          <a:bodyPr wrap="square" lIns="0" tIns="0" rIns="0" bIns="0" rtlCol="0" anchor="t"/>
          <a:lstStyle/>
          <a:p>
            <a:pPr indent="0" marL="0">
              <a:buNone/>
            </a:pPr>
            <a:r>
              <a:rPr lang="en-US" sz="1400" dirty="0">
                <a:solidFill>
                  <a:schemeClr val="bg2"/>
                </a:solidFill>
              </a:rPr>
              <a:t>A ready-made Telegram feed with strength-ranked, formatted signals.</a:t>
            </a:r>
            <a:endParaRPr lang="en-US" sz="1400" dirty="0"/>
          </a:p>
        </p:txBody>
      </p:sp>
      <p:sp>
        <p:nvSpPr>
          <p:cNvPr id="25" name="Use case 5"/>
          <p:cNvSpPr/>
          <p:nvPr/>
        </p:nvSpPr>
        <p:spPr>
          <a:xfrm>
            <a:off x="4352544" y="3931920"/>
            <a:ext cx="3483864" cy="2194560"/>
          </a:xfrm>
          <a:prstGeom prst="roundRect">
            <a:avLst>
              <a:gd name="adj" fmla="val 5833"/>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26" name="Use case 5 disc"/>
          <p:cNvSpPr/>
          <p:nvPr/>
        </p:nvSpPr>
        <p:spPr>
          <a:xfrm>
            <a:off x="4672584" y="4206240"/>
            <a:ext cx="713232" cy="713232"/>
          </a:xfrm>
          <a:prstGeom prst="ellipse">
            <a:avLst/>
          </a:prstGeom>
          <a:solidFill>
            <a:schemeClr val="accent1">
              <a:alpha val="18000"/>
            </a:schemeClr>
          </a:solidFill>
          <a:ln w="15875">
            <a:solidFill>
              <a:schemeClr val="accent1"/>
            </a:solidFill>
            <a:prstDash val="solid"/>
          </a:ln>
        </p:spPr>
      </p:sp>
      <p:pic>
        <p:nvPicPr>
          <p:cNvPr id="27" name="Use case 5 icon" descr="Flask icon">    </p:cNvPr>
          <p:cNvPicPr>
            <a:picLocks noChangeAspect="1"/>
          </p:cNvPicPr>
          <p:nvPr/>
        </p:nvPicPr>
        <p:blipFill>
          <a:blip r:embed="rId5"/>
          <a:stretch>
            <a:fillRect/>
          </a:stretch>
        </p:blipFill>
        <p:spPr>
          <a:xfrm>
            <a:off x="4850892" y="4384548"/>
            <a:ext cx="356616" cy="356616"/>
          </a:xfrm>
          <a:prstGeom prst="rect">
            <a:avLst/>
          </a:prstGeom>
        </p:spPr>
      </p:pic>
      <p:sp>
        <p:nvSpPr>
          <p:cNvPr id="28" name="Use case title 5"/>
          <p:cNvSpPr txBox="1"/>
          <p:nvPr/>
        </p:nvSpPr>
        <p:spPr>
          <a:xfrm>
            <a:off x="4672584" y="5029200"/>
            <a:ext cx="2843784" cy="365760"/>
          </a:xfrm>
          <a:prstGeom prst="rect">
            <a:avLst/>
          </a:prstGeom>
          <a:noFill/>
          <a:ln/>
        </p:spPr>
        <p:txBody>
          <a:bodyPr wrap="square" lIns="0" tIns="0" rIns="0" bIns="0" rtlCol="0" anchor="t"/>
          <a:lstStyle/>
          <a:p>
            <a:pPr indent="0" marL="0">
              <a:buNone/>
            </a:pPr>
            <a:r>
              <a:rPr lang="en-US" sz="2000" b="1" dirty="0">
                <a:solidFill>
                  <a:schemeClr val="bg1"/>
                </a:solidFill>
              </a:rPr>
              <a:t>Researchers and analysts</a:t>
            </a:r>
            <a:endParaRPr lang="en-US" sz="2000" dirty="0"/>
          </a:p>
        </p:txBody>
      </p:sp>
      <p:sp>
        <p:nvSpPr>
          <p:cNvPr id="29" name="Use case body 5"/>
          <p:cNvSpPr txBox="1"/>
          <p:nvPr/>
        </p:nvSpPr>
        <p:spPr>
          <a:xfrm>
            <a:off x="4672584" y="5413248"/>
            <a:ext cx="2843784" cy="640080"/>
          </a:xfrm>
          <a:prstGeom prst="rect">
            <a:avLst/>
          </a:prstGeom>
          <a:noFill/>
          <a:ln/>
        </p:spPr>
        <p:txBody>
          <a:bodyPr wrap="square" lIns="0" tIns="0" rIns="0" bIns="0" rtlCol="0" anchor="t"/>
          <a:lstStyle/>
          <a:p>
            <a:pPr indent="0" marL="0">
              <a:buNone/>
            </a:pPr>
            <a:r>
              <a:rPr lang="en-US" sz="1400" dirty="0">
                <a:solidFill>
                  <a:schemeClr val="bg2"/>
                </a:solidFill>
              </a:rPr>
              <a:t>A complete signal history to back-test, compare and study.</a:t>
            </a:r>
            <a:endParaRPr lang="en-US" sz="1400" dirty="0"/>
          </a:p>
        </p:txBody>
      </p:sp>
      <p:sp>
        <p:nvSpPr>
          <p:cNvPr id="30" name="Use case 6"/>
          <p:cNvSpPr/>
          <p:nvPr/>
        </p:nvSpPr>
        <p:spPr>
          <a:xfrm>
            <a:off x="8156448" y="3931920"/>
            <a:ext cx="3483864" cy="2194560"/>
          </a:xfrm>
          <a:prstGeom prst="roundRect">
            <a:avLst>
              <a:gd name="adj" fmla="val 5833"/>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31" name="Use case 6 disc"/>
          <p:cNvSpPr/>
          <p:nvPr/>
        </p:nvSpPr>
        <p:spPr>
          <a:xfrm>
            <a:off x="8476488" y="4206240"/>
            <a:ext cx="713232" cy="713232"/>
          </a:xfrm>
          <a:prstGeom prst="ellipse">
            <a:avLst/>
          </a:prstGeom>
          <a:solidFill>
            <a:schemeClr val="accent1">
              <a:alpha val="18000"/>
            </a:schemeClr>
          </a:solidFill>
          <a:ln w="15875">
            <a:solidFill>
              <a:schemeClr val="accent1"/>
            </a:solidFill>
            <a:prstDash val="solid"/>
          </a:ln>
        </p:spPr>
      </p:sp>
      <p:pic>
        <p:nvPicPr>
          <p:cNvPr id="32" name="Use case 6 icon" descr="Robot icon">    </p:cNvPr>
          <p:cNvPicPr>
            <a:picLocks noChangeAspect="1"/>
          </p:cNvPicPr>
          <p:nvPr/>
        </p:nvPicPr>
        <p:blipFill>
          <a:blip r:embed="rId6"/>
          <a:stretch>
            <a:fillRect/>
          </a:stretch>
        </p:blipFill>
        <p:spPr>
          <a:xfrm>
            <a:off x="8654796" y="4384548"/>
            <a:ext cx="356616" cy="356616"/>
          </a:xfrm>
          <a:prstGeom prst="rect">
            <a:avLst/>
          </a:prstGeom>
        </p:spPr>
      </p:pic>
      <p:sp>
        <p:nvSpPr>
          <p:cNvPr id="33" name="Use case title 6"/>
          <p:cNvSpPr txBox="1"/>
          <p:nvPr/>
        </p:nvSpPr>
        <p:spPr>
          <a:xfrm>
            <a:off x="8476488" y="5029200"/>
            <a:ext cx="2843784" cy="365760"/>
          </a:xfrm>
          <a:prstGeom prst="rect">
            <a:avLst/>
          </a:prstGeom>
          <a:noFill/>
          <a:ln/>
        </p:spPr>
        <p:txBody>
          <a:bodyPr wrap="square" lIns="0" tIns="0" rIns="0" bIns="0" rtlCol="0" anchor="t"/>
          <a:lstStyle/>
          <a:p>
            <a:pPr indent="0" marL="0">
              <a:buNone/>
            </a:pPr>
            <a:r>
              <a:rPr lang="en-US" sz="2000" b="1" dirty="0">
                <a:solidFill>
                  <a:schemeClr val="bg1"/>
                </a:solidFill>
              </a:rPr>
              <a:t>AI agents</a:t>
            </a:r>
            <a:endParaRPr lang="en-US" sz="2000" dirty="0"/>
          </a:p>
        </p:txBody>
      </p:sp>
      <p:sp>
        <p:nvSpPr>
          <p:cNvPr id="34" name="Use case body 6"/>
          <p:cNvSpPr txBox="1"/>
          <p:nvPr/>
        </p:nvSpPr>
        <p:spPr>
          <a:xfrm>
            <a:off x="8476488" y="5413248"/>
            <a:ext cx="2843784" cy="640080"/>
          </a:xfrm>
          <a:prstGeom prst="rect">
            <a:avLst/>
          </a:prstGeom>
          <a:noFill/>
          <a:ln/>
        </p:spPr>
        <p:txBody>
          <a:bodyPr wrap="square" lIns="0" tIns="0" rIns="0" bIns="0" rtlCol="0" anchor="t"/>
          <a:lstStyle/>
          <a:p>
            <a:pPr indent="0" marL="0">
              <a:buNone/>
            </a:pPr>
            <a:r>
              <a:rPr lang="en-US" sz="1400" dirty="0">
                <a:solidFill>
                  <a:schemeClr val="bg2"/>
                </a:solidFill>
              </a:rPr>
              <a:t>Programmatic access to live signals for agentic orchestration.</a:t>
            </a:r>
            <a:endParaRPr lang="en-US" sz="1400" dirty="0"/>
          </a:p>
        </p:txBody>
      </p:sp>
      <p:sp>
        <p:nvSpPr>
          <p:cNvPr id="25" name="Slide Number Placeholder 0"/>
          <p:cNvSpPr>
            <a:spLocks noGrp="1"/>
          </p:cNvSpPr>
          <p:nvPr>
            <p:ph type="sldNum" sz="quarter" idx="4294967295"/>
          </p:nvPr>
        </p:nvSpPr>
        <p:spPr>
          <a:xfrm>
            <a:off x="11091672" y="6437376"/>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1672" cy="822960"/>
          </a:xfrm>
          <a:prstGeom prst="rect">
            <a:avLst/>
          </a:prstGeom>
          <a:noFill/>
          <a:ln/>
        </p:spPr>
        <p:txBody>
          <a:bodyPr wrap="square" lIns="0" tIns="0" rIns="0" bIns="0" rtlCol="0" anchor="ctr"/>
          <a:lstStyle/>
          <a:p>
            <a:pPr algn="l" indent="0" marL="0">
              <a:buNone/>
            </a:pPr>
            <a:r>
              <a:rPr lang="en-US" sz="3600" b="1" dirty="0">
                <a:solidFill>
                  <a:schemeClr val="bg1"/>
                </a:solidFill>
              </a:rPr>
              <a:t>Scaling beyond Bitcoin</a:t>
            </a:r>
            <a:endParaRPr lang="en-US" sz="3600" dirty="0"/>
          </a:p>
        </p:txBody>
      </p:sp>
      <p:sp>
        <p:nvSpPr>
          <p:cNvPr id="3" name="Section tag"/>
          <p:cNvSpPr txBox="1"/>
          <p:nvPr/>
        </p:nvSpPr>
        <p:spPr>
          <a:xfrm>
            <a:off x="7955280" y="146304"/>
            <a:ext cx="3685032" cy="228600"/>
          </a:xfrm>
          <a:prstGeom prst="rect">
            <a:avLst/>
          </a:prstGeom>
          <a:noFill/>
          <a:ln/>
        </p:spPr>
        <p:txBody>
          <a:bodyPr wrap="square" lIns="0" tIns="0" rIns="0" bIns="0" rtlCol="0" anchor="t"/>
          <a:lstStyle/>
          <a:p>
            <a:pPr algn="r" indent="0" marL="0">
              <a:buNone/>
            </a:pPr>
            <a:r>
              <a:rPr lang="en-US" sz="1000" b="1" spc="300" kern="0" dirty="0">
                <a:solidFill>
                  <a:schemeClr val="accent1"/>
                </a:solidFill>
              </a:rPr>
              <a:t>SCALE</a:t>
            </a:r>
            <a:endParaRPr lang="en-US" sz="1000" dirty="0"/>
          </a:p>
        </p:txBody>
      </p:sp>
      <p:sp>
        <p:nvSpPr>
          <p:cNvPr id="5" name="Coin tile BTC"/>
          <p:cNvSpPr/>
          <p:nvPr/>
        </p:nvSpPr>
        <p:spPr>
          <a:xfrm>
            <a:off x="548640" y="1508760"/>
            <a:ext cx="2057400" cy="1417320"/>
          </a:xfrm>
          <a:prstGeom prst="roundRect">
            <a:avLst>
              <a:gd name="adj" fmla="val 9032"/>
            </a:avLst>
          </a:prstGeom>
          <a:solidFill>
            <a:schemeClr val="accent1">
              <a:alpha val="15000"/>
            </a:schemeClr>
          </a:solidFill>
          <a:ln w="19050">
            <a:solidFill>
              <a:schemeClr val="accent1"/>
            </a:solidFill>
            <a:prstDash val="solid"/>
          </a:ln>
          <a:effectLst>
            <a:outerShdw sx="100000" sy="100000" kx="0" ky="0" algn="bl" rotWithShape="0" blurRad="177800" dist="38100" dir="5400000">
              <a:srgbClr val="000000">
                <a:alpha val="35000"/>
              </a:srgbClr>
            </a:outerShdw>
          </a:effectLst>
        </p:spPr>
      </p:sp>
      <p:sp>
        <p:nvSpPr>
          <p:cNvPr id="6" name="Ticker BTC"/>
          <p:cNvSpPr txBox="1"/>
          <p:nvPr/>
        </p:nvSpPr>
        <p:spPr>
          <a:xfrm>
            <a:off x="731520" y="1673352"/>
            <a:ext cx="1691640" cy="457200"/>
          </a:xfrm>
          <a:prstGeom prst="rect">
            <a:avLst/>
          </a:prstGeom>
          <a:noFill/>
          <a:ln/>
        </p:spPr>
        <p:txBody>
          <a:bodyPr wrap="square" lIns="0" tIns="0" rIns="0" bIns="0" rtlCol="0" anchor="t"/>
          <a:lstStyle/>
          <a:p>
            <a:pPr indent="0" marL="0">
              <a:buNone/>
            </a:pPr>
            <a:r>
              <a:rPr lang="en-US" sz="2800" b="1" dirty="0">
                <a:solidFill>
                  <a:schemeClr val="accent1"/>
                </a:solidFill>
                <a:latin typeface="+mj-lt" pitchFamily="34" charset="0"/>
                <a:ea typeface="+mj-lt" pitchFamily="34" charset="-122"/>
                <a:cs typeface="+mj-lt" pitchFamily="34" charset="-120"/>
              </a:rPr>
              <a:t>BTC</a:t>
            </a:r>
            <a:endParaRPr lang="en-US" sz="2800" dirty="0"/>
          </a:p>
        </p:txBody>
      </p:sp>
      <p:sp>
        <p:nvSpPr>
          <p:cNvPr id="7" name="Coin name BTC"/>
          <p:cNvSpPr txBox="1"/>
          <p:nvPr/>
        </p:nvSpPr>
        <p:spPr>
          <a:xfrm>
            <a:off x="731520" y="2167128"/>
            <a:ext cx="1691640" cy="274320"/>
          </a:xfrm>
          <a:prstGeom prst="rect">
            <a:avLst/>
          </a:prstGeom>
          <a:noFill/>
          <a:ln/>
        </p:spPr>
        <p:txBody>
          <a:bodyPr wrap="square" lIns="0" tIns="0" rIns="0" bIns="0" rtlCol="0" anchor="t"/>
          <a:lstStyle/>
          <a:p>
            <a:pPr indent="0" marL="0">
              <a:buNone/>
            </a:pPr>
            <a:r>
              <a:rPr lang="en-US" sz="1400" dirty="0">
                <a:solidFill>
                  <a:schemeClr val="bg2"/>
                </a:solidFill>
              </a:rPr>
              <a:t>Bitcoin</a:t>
            </a:r>
            <a:endParaRPr lang="en-US" sz="1400" dirty="0"/>
          </a:p>
        </p:txBody>
      </p:sp>
      <p:sp>
        <p:nvSpPr>
          <p:cNvPr id="8" name="Status BTC"/>
          <p:cNvSpPr/>
          <p:nvPr/>
        </p:nvSpPr>
        <p:spPr>
          <a:xfrm>
            <a:off x="731520" y="2496312"/>
            <a:ext cx="731520" cy="274320"/>
          </a:xfrm>
          <a:prstGeom prst="roundRect">
            <a:avLst>
              <a:gd name="adj" fmla="val 50000"/>
            </a:avLst>
          </a:prstGeom>
          <a:solidFill>
            <a:schemeClr val="accent3"/>
          </a:solidFill>
          <a:ln/>
        </p:spPr>
      </p:sp>
      <p:sp>
        <p:nvSpPr>
          <p:cNvPr id="9" name="Status BTC label"/>
          <p:cNvSpPr txBox="1"/>
          <p:nvPr/>
        </p:nvSpPr>
        <p:spPr>
          <a:xfrm>
            <a:off x="731520" y="2496312"/>
            <a:ext cx="731520" cy="274320"/>
          </a:xfrm>
          <a:prstGeom prst="rect">
            <a:avLst/>
          </a:prstGeom>
          <a:noFill/>
          <a:ln/>
        </p:spPr>
        <p:txBody>
          <a:bodyPr wrap="square" lIns="0" tIns="0" rIns="0" bIns="0" rtlCol="0" anchor="ctr"/>
          <a:lstStyle/>
          <a:p>
            <a:pPr algn="ctr" indent="0" marL="0">
              <a:buNone/>
            </a:pPr>
            <a:r>
              <a:rPr lang="en-US" sz="1000" b="1" spc="100" kern="0" dirty="0">
                <a:solidFill>
                  <a:schemeClr val="tx1"/>
                </a:solidFill>
              </a:rPr>
              <a:t>LIVE</a:t>
            </a:r>
            <a:endParaRPr lang="en-US" sz="1000" dirty="0"/>
          </a:p>
        </p:txBody>
      </p:sp>
      <p:sp>
        <p:nvSpPr>
          <p:cNvPr id="10" name="Coin tile ETH"/>
          <p:cNvSpPr/>
          <p:nvPr/>
        </p:nvSpPr>
        <p:spPr>
          <a:xfrm>
            <a:off x="2807208" y="1508760"/>
            <a:ext cx="2057400" cy="1417320"/>
          </a:xfrm>
          <a:prstGeom prst="roundRect">
            <a:avLst>
              <a:gd name="adj" fmla="val 9032"/>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11" name="Ticker ETH"/>
          <p:cNvSpPr txBox="1"/>
          <p:nvPr/>
        </p:nvSpPr>
        <p:spPr>
          <a:xfrm>
            <a:off x="2990088" y="1673352"/>
            <a:ext cx="1691640" cy="457200"/>
          </a:xfrm>
          <a:prstGeom prst="rect">
            <a:avLst/>
          </a:prstGeom>
          <a:noFill/>
          <a:ln/>
        </p:spPr>
        <p:txBody>
          <a:bodyPr wrap="square" lIns="0" tIns="0" rIns="0" bIns="0" rtlCol="0" anchor="t"/>
          <a:lstStyle/>
          <a:p>
            <a:pPr indent="0" marL="0">
              <a:buNone/>
            </a:pPr>
            <a:r>
              <a:rPr lang="en-US" sz="2800" b="1" dirty="0">
                <a:solidFill>
                  <a:schemeClr val="bg1"/>
                </a:solidFill>
                <a:latin typeface="+mj-lt" pitchFamily="34" charset="0"/>
                <a:ea typeface="+mj-lt" pitchFamily="34" charset="-122"/>
                <a:cs typeface="+mj-lt" pitchFamily="34" charset="-120"/>
              </a:rPr>
              <a:t>ETH</a:t>
            </a:r>
            <a:endParaRPr lang="en-US" sz="2800" dirty="0"/>
          </a:p>
        </p:txBody>
      </p:sp>
      <p:sp>
        <p:nvSpPr>
          <p:cNvPr id="12" name="Coin name ETH"/>
          <p:cNvSpPr txBox="1"/>
          <p:nvPr/>
        </p:nvSpPr>
        <p:spPr>
          <a:xfrm>
            <a:off x="2990088" y="2167128"/>
            <a:ext cx="1691640" cy="274320"/>
          </a:xfrm>
          <a:prstGeom prst="rect">
            <a:avLst/>
          </a:prstGeom>
          <a:noFill/>
          <a:ln/>
        </p:spPr>
        <p:txBody>
          <a:bodyPr wrap="square" lIns="0" tIns="0" rIns="0" bIns="0" rtlCol="0" anchor="t"/>
          <a:lstStyle/>
          <a:p>
            <a:pPr indent="0" marL="0">
              <a:buNone/>
            </a:pPr>
            <a:r>
              <a:rPr lang="en-US" sz="1400" dirty="0">
                <a:solidFill>
                  <a:schemeClr val="bg2"/>
                </a:solidFill>
              </a:rPr>
              <a:t>Ethereum</a:t>
            </a:r>
            <a:endParaRPr lang="en-US" sz="1400" dirty="0"/>
          </a:p>
        </p:txBody>
      </p:sp>
      <p:sp>
        <p:nvSpPr>
          <p:cNvPr id="13" name="Status ETH"/>
          <p:cNvSpPr/>
          <p:nvPr/>
        </p:nvSpPr>
        <p:spPr>
          <a:xfrm>
            <a:off x="2990088" y="2496312"/>
            <a:ext cx="1371600" cy="274320"/>
          </a:xfrm>
          <a:prstGeom prst="roundRect">
            <a:avLst>
              <a:gd name="adj" fmla="val 50000"/>
            </a:avLst>
          </a:prstGeom>
          <a:solidFill>
            <a:schemeClr val="accent6"/>
          </a:solidFill>
          <a:ln/>
        </p:spPr>
      </p:sp>
      <p:sp>
        <p:nvSpPr>
          <p:cNvPr id="14" name="Status ETH label"/>
          <p:cNvSpPr txBox="1"/>
          <p:nvPr/>
        </p:nvSpPr>
        <p:spPr>
          <a:xfrm>
            <a:off x="2990088" y="2496312"/>
            <a:ext cx="1371600" cy="274320"/>
          </a:xfrm>
          <a:prstGeom prst="rect">
            <a:avLst/>
          </a:prstGeom>
          <a:noFill/>
          <a:ln/>
        </p:spPr>
        <p:txBody>
          <a:bodyPr wrap="square" lIns="0" tIns="0" rIns="0" bIns="0" rtlCol="0" anchor="ctr"/>
          <a:lstStyle/>
          <a:p>
            <a:pPr algn="ctr" indent="0" marL="0">
              <a:buNone/>
            </a:pPr>
            <a:r>
              <a:rPr lang="en-US" sz="1000" b="1" spc="100" kern="0" dirty="0">
                <a:solidFill>
                  <a:schemeClr val="bg1"/>
                </a:solidFill>
              </a:rPr>
              <a:t>REGISTRY-READY</a:t>
            </a:r>
            <a:endParaRPr lang="en-US" sz="1000" dirty="0"/>
          </a:p>
        </p:txBody>
      </p:sp>
      <p:sp>
        <p:nvSpPr>
          <p:cNvPr id="15" name="Coin tile TRX"/>
          <p:cNvSpPr/>
          <p:nvPr/>
        </p:nvSpPr>
        <p:spPr>
          <a:xfrm>
            <a:off x="5065776" y="1508760"/>
            <a:ext cx="2057400" cy="1417320"/>
          </a:xfrm>
          <a:prstGeom prst="roundRect">
            <a:avLst>
              <a:gd name="adj" fmla="val 9032"/>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16" name="Ticker TRX"/>
          <p:cNvSpPr txBox="1"/>
          <p:nvPr/>
        </p:nvSpPr>
        <p:spPr>
          <a:xfrm>
            <a:off x="5248656" y="1673352"/>
            <a:ext cx="1691640" cy="457200"/>
          </a:xfrm>
          <a:prstGeom prst="rect">
            <a:avLst/>
          </a:prstGeom>
          <a:noFill/>
          <a:ln/>
        </p:spPr>
        <p:txBody>
          <a:bodyPr wrap="square" lIns="0" tIns="0" rIns="0" bIns="0" rtlCol="0" anchor="t"/>
          <a:lstStyle/>
          <a:p>
            <a:pPr indent="0" marL="0">
              <a:buNone/>
            </a:pPr>
            <a:r>
              <a:rPr lang="en-US" sz="2800" b="1" dirty="0">
                <a:solidFill>
                  <a:schemeClr val="bg1"/>
                </a:solidFill>
                <a:latin typeface="+mj-lt" pitchFamily="34" charset="0"/>
                <a:ea typeface="+mj-lt" pitchFamily="34" charset="-122"/>
                <a:cs typeface="+mj-lt" pitchFamily="34" charset="-120"/>
              </a:rPr>
              <a:t>TRX</a:t>
            </a:r>
            <a:endParaRPr lang="en-US" sz="2800" dirty="0"/>
          </a:p>
        </p:txBody>
      </p:sp>
      <p:sp>
        <p:nvSpPr>
          <p:cNvPr id="17" name="Coin name TRX"/>
          <p:cNvSpPr txBox="1"/>
          <p:nvPr/>
        </p:nvSpPr>
        <p:spPr>
          <a:xfrm>
            <a:off x="5248656" y="2167128"/>
            <a:ext cx="1691640" cy="274320"/>
          </a:xfrm>
          <a:prstGeom prst="rect">
            <a:avLst/>
          </a:prstGeom>
          <a:noFill/>
          <a:ln/>
        </p:spPr>
        <p:txBody>
          <a:bodyPr wrap="square" lIns="0" tIns="0" rIns="0" bIns="0" rtlCol="0" anchor="t"/>
          <a:lstStyle/>
          <a:p>
            <a:pPr indent="0" marL="0">
              <a:buNone/>
            </a:pPr>
            <a:r>
              <a:rPr lang="en-US" sz="1400" dirty="0">
                <a:solidFill>
                  <a:schemeClr val="bg2"/>
                </a:solidFill>
              </a:rPr>
              <a:t>Tron</a:t>
            </a:r>
            <a:endParaRPr lang="en-US" sz="1400" dirty="0"/>
          </a:p>
        </p:txBody>
      </p:sp>
      <p:sp>
        <p:nvSpPr>
          <p:cNvPr id="18" name="Status TRX"/>
          <p:cNvSpPr/>
          <p:nvPr/>
        </p:nvSpPr>
        <p:spPr>
          <a:xfrm>
            <a:off x="5248656" y="2496312"/>
            <a:ext cx="1371600" cy="274320"/>
          </a:xfrm>
          <a:prstGeom prst="roundRect">
            <a:avLst>
              <a:gd name="adj" fmla="val 50000"/>
            </a:avLst>
          </a:prstGeom>
          <a:solidFill>
            <a:schemeClr val="accent6"/>
          </a:solidFill>
          <a:ln/>
        </p:spPr>
      </p:sp>
      <p:sp>
        <p:nvSpPr>
          <p:cNvPr id="19" name="Status TRX label"/>
          <p:cNvSpPr txBox="1"/>
          <p:nvPr/>
        </p:nvSpPr>
        <p:spPr>
          <a:xfrm>
            <a:off x="5248656" y="2496312"/>
            <a:ext cx="1371600" cy="274320"/>
          </a:xfrm>
          <a:prstGeom prst="rect">
            <a:avLst/>
          </a:prstGeom>
          <a:noFill/>
          <a:ln/>
        </p:spPr>
        <p:txBody>
          <a:bodyPr wrap="square" lIns="0" tIns="0" rIns="0" bIns="0" rtlCol="0" anchor="ctr"/>
          <a:lstStyle/>
          <a:p>
            <a:pPr algn="ctr" indent="0" marL="0">
              <a:buNone/>
            </a:pPr>
            <a:r>
              <a:rPr lang="en-US" sz="1000" b="1" spc="100" kern="0" dirty="0">
                <a:solidFill>
                  <a:schemeClr val="bg1"/>
                </a:solidFill>
              </a:rPr>
              <a:t>REGISTRY-READY</a:t>
            </a:r>
            <a:endParaRPr lang="en-US" sz="1000" dirty="0"/>
          </a:p>
        </p:txBody>
      </p:sp>
      <p:sp>
        <p:nvSpPr>
          <p:cNvPr id="20" name="Coin tile XRP"/>
          <p:cNvSpPr/>
          <p:nvPr/>
        </p:nvSpPr>
        <p:spPr>
          <a:xfrm>
            <a:off x="7324344" y="1508760"/>
            <a:ext cx="2057400" cy="1417320"/>
          </a:xfrm>
          <a:prstGeom prst="roundRect">
            <a:avLst>
              <a:gd name="adj" fmla="val 9032"/>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21" name="Ticker XRP"/>
          <p:cNvSpPr txBox="1"/>
          <p:nvPr/>
        </p:nvSpPr>
        <p:spPr>
          <a:xfrm>
            <a:off x="7507224" y="1673352"/>
            <a:ext cx="1691640" cy="457200"/>
          </a:xfrm>
          <a:prstGeom prst="rect">
            <a:avLst/>
          </a:prstGeom>
          <a:noFill/>
          <a:ln/>
        </p:spPr>
        <p:txBody>
          <a:bodyPr wrap="square" lIns="0" tIns="0" rIns="0" bIns="0" rtlCol="0" anchor="t"/>
          <a:lstStyle/>
          <a:p>
            <a:pPr indent="0" marL="0">
              <a:buNone/>
            </a:pPr>
            <a:r>
              <a:rPr lang="en-US" sz="2800" b="1" dirty="0">
                <a:solidFill>
                  <a:schemeClr val="bg1"/>
                </a:solidFill>
                <a:latin typeface="+mj-lt" pitchFamily="34" charset="0"/>
                <a:ea typeface="+mj-lt" pitchFamily="34" charset="-122"/>
                <a:cs typeface="+mj-lt" pitchFamily="34" charset="-120"/>
              </a:rPr>
              <a:t>XRP</a:t>
            </a:r>
            <a:endParaRPr lang="en-US" sz="2800" dirty="0"/>
          </a:p>
        </p:txBody>
      </p:sp>
      <p:sp>
        <p:nvSpPr>
          <p:cNvPr id="22" name="Coin name XRP"/>
          <p:cNvSpPr txBox="1"/>
          <p:nvPr/>
        </p:nvSpPr>
        <p:spPr>
          <a:xfrm>
            <a:off x="7507224" y="2167128"/>
            <a:ext cx="1691640" cy="274320"/>
          </a:xfrm>
          <a:prstGeom prst="rect">
            <a:avLst/>
          </a:prstGeom>
          <a:noFill/>
          <a:ln/>
        </p:spPr>
        <p:txBody>
          <a:bodyPr wrap="square" lIns="0" tIns="0" rIns="0" bIns="0" rtlCol="0" anchor="t"/>
          <a:lstStyle/>
          <a:p>
            <a:pPr indent="0" marL="0">
              <a:buNone/>
            </a:pPr>
            <a:r>
              <a:rPr lang="en-US" sz="1400" dirty="0">
                <a:solidFill>
                  <a:schemeClr val="bg2"/>
                </a:solidFill>
              </a:rPr>
              <a:t>Ripple</a:t>
            </a:r>
            <a:endParaRPr lang="en-US" sz="1400" dirty="0"/>
          </a:p>
        </p:txBody>
      </p:sp>
      <p:sp>
        <p:nvSpPr>
          <p:cNvPr id="23" name="Status XRP"/>
          <p:cNvSpPr/>
          <p:nvPr/>
        </p:nvSpPr>
        <p:spPr>
          <a:xfrm>
            <a:off x="7507224" y="2496312"/>
            <a:ext cx="1371600" cy="274320"/>
          </a:xfrm>
          <a:prstGeom prst="roundRect">
            <a:avLst>
              <a:gd name="adj" fmla="val 50000"/>
            </a:avLst>
          </a:prstGeom>
          <a:solidFill>
            <a:schemeClr val="accent6"/>
          </a:solidFill>
          <a:ln/>
        </p:spPr>
      </p:sp>
      <p:sp>
        <p:nvSpPr>
          <p:cNvPr id="24" name="Status XRP label"/>
          <p:cNvSpPr txBox="1"/>
          <p:nvPr/>
        </p:nvSpPr>
        <p:spPr>
          <a:xfrm>
            <a:off x="7507224" y="2496312"/>
            <a:ext cx="1371600" cy="274320"/>
          </a:xfrm>
          <a:prstGeom prst="rect">
            <a:avLst/>
          </a:prstGeom>
          <a:noFill/>
          <a:ln/>
        </p:spPr>
        <p:txBody>
          <a:bodyPr wrap="square" lIns="0" tIns="0" rIns="0" bIns="0" rtlCol="0" anchor="ctr"/>
          <a:lstStyle/>
          <a:p>
            <a:pPr algn="ctr" indent="0" marL="0">
              <a:buNone/>
            </a:pPr>
            <a:r>
              <a:rPr lang="en-US" sz="1000" b="1" spc="100" kern="0" dirty="0">
                <a:solidFill>
                  <a:schemeClr val="bg1"/>
                </a:solidFill>
              </a:rPr>
              <a:t>REGISTRY-READY</a:t>
            </a:r>
            <a:endParaRPr lang="en-US" sz="1000" dirty="0"/>
          </a:p>
        </p:txBody>
      </p:sp>
      <p:sp>
        <p:nvSpPr>
          <p:cNvPr id="25" name="Coin tile ADA"/>
          <p:cNvSpPr/>
          <p:nvPr/>
        </p:nvSpPr>
        <p:spPr>
          <a:xfrm>
            <a:off x="9582912" y="1508760"/>
            <a:ext cx="2057400" cy="1417320"/>
          </a:xfrm>
          <a:prstGeom prst="roundRect">
            <a:avLst>
              <a:gd name="adj" fmla="val 9032"/>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26" name="Ticker ADA"/>
          <p:cNvSpPr txBox="1"/>
          <p:nvPr/>
        </p:nvSpPr>
        <p:spPr>
          <a:xfrm>
            <a:off x="9765792" y="1673352"/>
            <a:ext cx="1691640" cy="457200"/>
          </a:xfrm>
          <a:prstGeom prst="rect">
            <a:avLst/>
          </a:prstGeom>
          <a:noFill/>
          <a:ln/>
        </p:spPr>
        <p:txBody>
          <a:bodyPr wrap="square" lIns="0" tIns="0" rIns="0" bIns="0" rtlCol="0" anchor="t"/>
          <a:lstStyle/>
          <a:p>
            <a:pPr indent="0" marL="0">
              <a:buNone/>
            </a:pPr>
            <a:r>
              <a:rPr lang="en-US" sz="2800" b="1" dirty="0">
                <a:solidFill>
                  <a:schemeClr val="bg1"/>
                </a:solidFill>
                <a:latin typeface="+mj-lt" pitchFamily="34" charset="0"/>
                <a:ea typeface="+mj-lt" pitchFamily="34" charset="-122"/>
                <a:cs typeface="+mj-lt" pitchFamily="34" charset="-120"/>
              </a:rPr>
              <a:t>ADA</a:t>
            </a:r>
            <a:endParaRPr lang="en-US" sz="2800" dirty="0"/>
          </a:p>
        </p:txBody>
      </p:sp>
      <p:sp>
        <p:nvSpPr>
          <p:cNvPr id="27" name="Coin name ADA"/>
          <p:cNvSpPr txBox="1"/>
          <p:nvPr/>
        </p:nvSpPr>
        <p:spPr>
          <a:xfrm>
            <a:off x="9765792" y="2167128"/>
            <a:ext cx="1691640" cy="274320"/>
          </a:xfrm>
          <a:prstGeom prst="rect">
            <a:avLst/>
          </a:prstGeom>
          <a:noFill/>
          <a:ln/>
        </p:spPr>
        <p:txBody>
          <a:bodyPr wrap="square" lIns="0" tIns="0" rIns="0" bIns="0" rtlCol="0" anchor="t"/>
          <a:lstStyle/>
          <a:p>
            <a:pPr indent="0" marL="0">
              <a:buNone/>
            </a:pPr>
            <a:r>
              <a:rPr lang="en-US" sz="1400" dirty="0">
                <a:solidFill>
                  <a:schemeClr val="bg2"/>
                </a:solidFill>
              </a:rPr>
              <a:t>Cardano</a:t>
            </a:r>
            <a:endParaRPr lang="en-US" sz="1400" dirty="0"/>
          </a:p>
        </p:txBody>
      </p:sp>
      <p:sp>
        <p:nvSpPr>
          <p:cNvPr id="28" name="Status ADA"/>
          <p:cNvSpPr/>
          <p:nvPr/>
        </p:nvSpPr>
        <p:spPr>
          <a:xfrm>
            <a:off x="9765792" y="2496312"/>
            <a:ext cx="1371600" cy="274320"/>
          </a:xfrm>
          <a:prstGeom prst="roundRect">
            <a:avLst>
              <a:gd name="adj" fmla="val 50000"/>
            </a:avLst>
          </a:prstGeom>
          <a:solidFill>
            <a:schemeClr val="accent6"/>
          </a:solidFill>
          <a:ln/>
        </p:spPr>
      </p:sp>
      <p:sp>
        <p:nvSpPr>
          <p:cNvPr id="29" name="Status ADA label"/>
          <p:cNvSpPr txBox="1"/>
          <p:nvPr/>
        </p:nvSpPr>
        <p:spPr>
          <a:xfrm>
            <a:off x="9765792" y="2496312"/>
            <a:ext cx="1371600" cy="274320"/>
          </a:xfrm>
          <a:prstGeom prst="rect">
            <a:avLst/>
          </a:prstGeom>
          <a:noFill/>
          <a:ln/>
        </p:spPr>
        <p:txBody>
          <a:bodyPr wrap="square" lIns="0" tIns="0" rIns="0" bIns="0" rtlCol="0" anchor="ctr"/>
          <a:lstStyle/>
          <a:p>
            <a:pPr algn="ctr" indent="0" marL="0">
              <a:buNone/>
            </a:pPr>
            <a:r>
              <a:rPr lang="en-US" sz="1000" b="1" spc="100" kern="0" dirty="0">
                <a:solidFill>
                  <a:schemeClr val="bg1"/>
                </a:solidFill>
              </a:rPr>
              <a:t>REGISTRY-READY</a:t>
            </a:r>
            <a:endParaRPr lang="en-US" sz="1000" dirty="0"/>
          </a:p>
        </p:txBody>
      </p:sp>
      <p:sp>
        <p:nvSpPr>
          <p:cNvPr id="30" name="Coin tile DOGE"/>
          <p:cNvSpPr/>
          <p:nvPr/>
        </p:nvSpPr>
        <p:spPr>
          <a:xfrm>
            <a:off x="548640" y="3108960"/>
            <a:ext cx="2057400" cy="1417320"/>
          </a:xfrm>
          <a:prstGeom prst="roundRect">
            <a:avLst>
              <a:gd name="adj" fmla="val 9032"/>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31" name="Ticker DOGE"/>
          <p:cNvSpPr txBox="1"/>
          <p:nvPr/>
        </p:nvSpPr>
        <p:spPr>
          <a:xfrm>
            <a:off x="731520" y="3273552"/>
            <a:ext cx="1691640" cy="457200"/>
          </a:xfrm>
          <a:prstGeom prst="rect">
            <a:avLst/>
          </a:prstGeom>
          <a:noFill/>
          <a:ln/>
        </p:spPr>
        <p:txBody>
          <a:bodyPr wrap="square" lIns="0" tIns="0" rIns="0" bIns="0" rtlCol="0" anchor="t"/>
          <a:lstStyle/>
          <a:p>
            <a:pPr indent="0" marL="0">
              <a:buNone/>
            </a:pPr>
            <a:r>
              <a:rPr lang="en-US" sz="2800" b="1" dirty="0">
                <a:solidFill>
                  <a:schemeClr val="bg1"/>
                </a:solidFill>
                <a:latin typeface="+mj-lt" pitchFamily="34" charset="0"/>
                <a:ea typeface="+mj-lt" pitchFamily="34" charset="-122"/>
                <a:cs typeface="+mj-lt" pitchFamily="34" charset="-120"/>
              </a:rPr>
              <a:t>DOGE</a:t>
            </a:r>
            <a:endParaRPr lang="en-US" sz="2800" dirty="0"/>
          </a:p>
        </p:txBody>
      </p:sp>
      <p:sp>
        <p:nvSpPr>
          <p:cNvPr id="32" name="Coin name DOGE"/>
          <p:cNvSpPr txBox="1"/>
          <p:nvPr/>
        </p:nvSpPr>
        <p:spPr>
          <a:xfrm>
            <a:off x="731520" y="3767328"/>
            <a:ext cx="1691640" cy="274320"/>
          </a:xfrm>
          <a:prstGeom prst="rect">
            <a:avLst/>
          </a:prstGeom>
          <a:noFill/>
          <a:ln/>
        </p:spPr>
        <p:txBody>
          <a:bodyPr wrap="square" lIns="0" tIns="0" rIns="0" bIns="0" rtlCol="0" anchor="t"/>
          <a:lstStyle/>
          <a:p>
            <a:pPr indent="0" marL="0">
              <a:buNone/>
            </a:pPr>
            <a:r>
              <a:rPr lang="en-US" sz="1400" dirty="0">
                <a:solidFill>
                  <a:schemeClr val="bg2"/>
                </a:solidFill>
              </a:rPr>
              <a:t>Dogecoin</a:t>
            </a:r>
            <a:endParaRPr lang="en-US" sz="1400" dirty="0"/>
          </a:p>
        </p:txBody>
      </p:sp>
      <p:sp>
        <p:nvSpPr>
          <p:cNvPr id="33" name="Status DOGE"/>
          <p:cNvSpPr/>
          <p:nvPr/>
        </p:nvSpPr>
        <p:spPr>
          <a:xfrm>
            <a:off x="731520" y="4096512"/>
            <a:ext cx="1371600" cy="274320"/>
          </a:xfrm>
          <a:prstGeom prst="roundRect">
            <a:avLst>
              <a:gd name="adj" fmla="val 50000"/>
            </a:avLst>
          </a:prstGeom>
          <a:solidFill>
            <a:schemeClr val="accent6"/>
          </a:solidFill>
          <a:ln/>
        </p:spPr>
      </p:sp>
      <p:sp>
        <p:nvSpPr>
          <p:cNvPr id="34" name="Status DOGE label"/>
          <p:cNvSpPr txBox="1"/>
          <p:nvPr/>
        </p:nvSpPr>
        <p:spPr>
          <a:xfrm>
            <a:off x="731520" y="4096512"/>
            <a:ext cx="1371600" cy="274320"/>
          </a:xfrm>
          <a:prstGeom prst="rect">
            <a:avLst/>
          </a:prstGeom>
          <a:noFill/>
          <a:ln/>
        </p:spPr>
        <p:txBody>
          <a:bodyPr wrap="square" lIns="0" tIns="0" rIns="0" bIns="0" rtlCol="0" anchor="ctr"/>
          <a:lstStyle/>
          <a:p>
            <a:pPr algn="ctr" indent="0" marL="0">
              <a:buNone/>
            </a:pPr>
            <a:r>
              <a:rPr lang="en-US" sz="1000" b="1" spc="100" kern="0" dirty="0">
                <a:solidFill>
                  <a:schemeClr val="bg1"/>
                </a:solidFill>
              </a:rPr>
              <a:t>REGISTRY-READY</a:t>
            </a:r>
            <a:endParaRPr lang="en-US" sz="1000" dirty="0"/>
          </a:p>
        </p:txBody>
      </p:sp>
      <p:sp>
        <p:nvSpPr>
          <p:cNvPr id="35" name="Coin tile POL"/>
          <p:cNvSpPr/>
          <p:nvPr/>
        </p:nvSpPr>
        <p:spPr>
          <a:xfrm>
            <a:off x="2807208" y="3108960"/>
            <a:ext cx="2057400" cy="1417320"/>
          </a:xfrm>
          <a:prstGeom prst="roundRect">
            <a:avLst>
              <a:gd name="adj" fmla="val 9032"/>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36" name="Ticker POL"/>
          <p:cNvSpPr txBox="1"/>
          <p:nvPr/>
        </p:nvSpPr>
        <p:spPr>
          <a:xfrm>
            <a:off x="2990088" y="3273552"/>
            <a:ext cx="1691640" cy="457200"/>
          </a:xfrm>
          <a:prstGeom prst="rect">
            <a:avLst/>
          </a:prstGeom>
          <a:noFill/>
          <a:ln/>
        </p:spPr>
        <p:txBody>
          <a:bodyPr wrap="square" lIns="0" tIns="0" rIns="0" bIns="0" rtlCol="0" anchor="t"/>
          <a:lstStyle/>
          <a:p>
            <a:pPr indent="0" marL="0">
              <a:buNone/>
            </a:pPr>
            <a:r>
              <a:rPr lang="en-US" sz="2800" b="1" dirty="0">
                <a:solidFill>
                  <a:schemeClr val="bg1"/>
                </a:solidFill>
                <a:latin typeface="+mj-lt" pitchFamily="34" charset="0"/>
                <a:ea typeface="+mj-lt" pitchFamily="34" charset="-122"/>
                <a:cs typeface="+mj-lt" pitchFamily="34" charset="-120"/>
              </a:rPr>
              <a:t>POL</a:t>
            </a:r>
            <a:endParaRPr lang="en-US" sz="2800" dirty="0"/>
          </a:p>
        </p:txBody>
      </p:sp>
      <p:sp>
        <p:nvSpPr>
          <p:cNvPr id="37" name="Coin name POL"/>
          <p:cNvSpPr txBox="1"/>
          <p:nvPr/>
        </p:nvSpPr>
        <p:spPr>
          <a:xfrm>
            <a:off x="2990088" y="3767328"/>
            <a:ext cx="1691640" cy="274320"/>
          </a:xfrm>
          <a:prstGeom prst="rect">
            <a:avLst/>
          </a:prstGeom>
          <a:noFill/>
          <a:ln/>
        </p:spPr>
        <p:txBody>
          <a:bodyPr wrap="square" lIns="0" tIns="0" rIns="0" bIns="0" rtlCol="0" anchor="t"/>
          <a:lstStyle/>
          <a:p>
            <a:pPr indent="0" marL="0">
              <a:buNone/>
            </a:pPr>
            <a:r>
              <a:rPr lang="en-US" sz="1400" dirty="0">
                <a:solidFill>
                  <a:schemeClr val="bg2"/>
                </a:solidFill>
              </a:rPr>
              <a:t>Polygon</a:t>
            </a:r>
            <a:endParaRPr lang="en-US" sz="1400" dirty="0"/>
          </a:p>
        </p:txBody>
      </p:sp>
      <p:sp>
        <p:nvSpPr>
          <p:cNvPr id="38" name="Status POL"/>
          <p:cNvSpPr/>
          <p:nvPr/>
        </p:nvSpPr>
        <p:spPr>
          <a:xfrm>
            <a:off x="2990088" y="4096512"/>
            <a:ext cx="1371600" cy="274320"/>
          </a:xfrm>
          <a:prstGeom prst="roundRect">
            <a:avLst>
              <a:gd name="adj" fmla="val 50000"/>
            </a:avLst>
          </a:prstGeom>
          <a:solidFill>
            <a:schemeClr val="accent6"/>
          </a:solidFill>
          <a:ln/>
        </p:spPr>
      </p:sp>
      <p:sp>
        <p:nvSpPr>
          <p:cNvPr id="39" name="Status POL label"/>
          <p:cNvSpPr txBox="1"/>
          <p:nvPr/>
        </p:nvSpPr>
        <p:spPr>
          <a:xfrm>
            <a:off x="2990088" y="4096512"/>
            <a:ext cx="1371600" cy="274320"/>
          </a:xfrm>
          <a:prstGeom prst="rect">
            <a:avLst/>
          </a:prstGeom>
          <a:noFill/>
          <a:ln/>
        </p:spPr>
        <p:txBody>
          <a:bodyPr wrap="square" lIns="0" tIns="0" rIns="0" bIns="0" rtlCol="0" anchor="ctr"/>
          <a:lstStyle/>
          <a:p>
            <a:pPr algn="ctr" indent="0" marL="0">
              <a:buNone/>
            </a:pPr>
            <a:r>
              <a:rPr lang="en-US" sz="1000" b="1" spc="100" kern="0" dirty="0">
                <a:solidFill>
                  <a:schemeClr val="bg1"/>
                </a:solidFill>
              </a:rPr>
              <a:t>REGISTRY-READY</a:t>
            </a:r>
            <a:endParaRPr lang="en-US" sz="1000" dirty="0"/>
          </a:p>
        </p:txBody>
      </p:sp>
      <p:sp>
        <p:nvSpPr>
          <p:cNvPr id="40" name="Coin tile DOT"/>
          <p:cNvSpPr/>
          <p:nvPr/>
        </p:nvSpPr>
        <p:spPr>
          <a:xfrm>
            <a:off x="5065776" y="3108960"/>
            <a:ext cx="2057400" cy="1417320"/>
          </a:xfrm>
          <a:prstGeom prst="roundRect">
            <a:avLst>
              <a:gd name="adj" fmla="val 9032"/>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41" name="Ticker DOT"/>
          <p:cNvSpPr txBox="1"/>
          <p:nvPr/>
        </p:nvSpPr>
        <p:spPr>
          <a:xfrm>
            <a:off x="5248656" y="3273552"/>
            <a:ext cx="1691640" cy="457200"/>
          </a:xfrm>
          <a:prstGeom prst="rect">
            <a:avLst/>
          </a:prstGeom>
          <a:noFill/>
          <a:ln/>
        </p:spPr>
        <p:txBody>
          <a:bodyPr wrap="square" lIns="0" tIns="0" rIns="0" bIns="0" rtlCol="0" anchor="t"/>
          <a:lstStyle/>
          <a:p>
            <a:pPr indent="0" marL="0">
              <a:buNone/>
            </a:pPr>
            <a:r>
              <a:rPr lang="en-US" sz="2800" b="1" dirty="0">
                <a:solidFill>
                  <a:schemeClr val="bg1"/>
                </a:solidFill>
                <a:latin typeface="+mj-lt" pitchFamily="34" charset="0"/>
                <a:ea typeface="+mj-lt" pitchFamily="34" charset="-122"/>
                <a:cs typeface="+mj-lt" pitchFamily="34" charset="-120"/>
              </a:rPr>
              <a:t>DOT</a:t>
            </a:r>
            <a:endParaRPr lang="en-US" sz="2800" dirty="0"/>
          </a:p>
        </p:txBody>
      </p:sp>
      <p:sp>
        <p:nvSpPr>
          <p:cNvPr id="42" name="Coin name DOT"/>
          <p:cNvSpPr txBox="1"/>
          <p:nvPr/>
        </p:nvSpPr>
        <p:spPr>
          <a:xfrm>
            <a:off x="5248656" y="3767328"/>
            <a:ext cx="1691640" cy="274320"/>
          </a:xfrm>
          <a:prstGeom prst="rect">
            <a:avLst/>
          </a:prstGeom>
          <a:noFill/>
          <a:ln/>
        </p:spPr>
        <p:txBody>
          <a:bodyPr wrap="square" lIns="0" tIns="0" rIns="0" bIns="0" rtlCol="0" anchor="t"/>
          <a:lstStyle/>
          <a:p>
            <a:pPr indent="0" marL="0">
              <a:buNone/>
            </a:pPr>
            <a:r>
              <a:rPr lang="en-US" sz="1400" dirty="0">
                <a:solidFill>
                  <a:schemeClr val="bg2"/>
                </a:solidFill>
              </a:rPr>
              <a:t>Polkadot</a:t>
            </a:r>
            <a:endParaRPr lang="en-US" sz="1400" dirty="0"/>
          </a:p>
        </p:txBody>
      </p:sp>
      <p:sp>
        <p:nvSpPr>
          <p:cNvPr id="43" name="Status DOT"/>
          <p:cNvSpPr/>
          <p:nvPr/>
        </p:nvSpPr>
        <p:spPr>
          <a:xfrm>
            <a:off x="5248656" y="4096512"/>
            <a:ext cx="1371600" cy="274320"/>
          </a:xfrm>
          <a:prstGeom prst="roundRect">
            <a:avLst>
              <a:gd name="adj" fmla="val 50000"/>
            </a:avLst>
          </a:prstGeom>
          <a:solidFill>
            <a:schemeClr val="accent6"/>
          </a:solidFill>
          <a:ln/>
        </p:spPr>
      </p:sp>
      <p:sp>
        <p:nvSpPr>
          <p:cNvPr id="44" name="Status DOT label"/>
          <p:cNvSpPr txBox="1"/>
          <p:nvPr/>
        </p:nvSpPr>
        <p:spPr>
          <a:xfrm>
            <a:off x="5248656" y="4096512"/>
            <a:ext cx="1371600" cy="274320"/>
          </a:xfrm>
          <a:prstGeom prst="rect">
            <a:avLst/>
          </a:prstGeom>
          <a:noFill/>
          <a:ln/>
        </p:spPr>
        <p:txBody>
          <a:bodyPr wrap="square" lIns="0" tIns="0" rIns="0" bIns="0" rtlCol="0" anchor="ctr"/>
          <a:lstStyle/>
          <a:p>
            <a:pPr algn="ctr" indent="0" marL="0">
              <a:buNone/>
            </a:pPr>
            <a:r>
              <a:rPr lang="en-US" sz="1000" b="1" spc="100" kern="0" dirty="0">
                <a:solidFill>
                  <a:schemeClr val="bg1"/>
                </a:solidFill>
              </a:rPr>
              <a:t>REGISTRY-READY</a:t>
            </a:r>
            <a:endParaRPr lang="en-US" sz="1000" dirty="0"/>
          </a:p>
        </p:txBody>
      </p:sp>
      <p:sp>
        <p:nvSpPr>
          <p:cNvPr id="45" name="Coin tile AVAX"/>
          <p:cNvSpPr/>
          <p:nvPr/>
        </p:nvSpPr>
        <p:spPr>
          <a:xfrm>
            <a:off x="7324344" y="3108960"/>
            <a:ext cx="2057400" cy="1417320"/>
          </a:xfrm>
          <a:prstGeom prst="roundRect">
            <a:avLst>
              <a:gd name="adj" fmla="val 9032"/>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46" name="Ticker AVAX"/>
          <p:cNvSpPr txBox="1"/>
          <p:nvPr/>
        </p:nvSpPr>
        <p:spPr>
          <a:xfrm>
            <a:off x="7507224" y="3273552"/>
            <a:ext cx="1691640" cy="457200"/>
          </a:xfrm>
          <a:prstGeom prst="rect">
            <a:avLst/>
          </a:prstGeom>
          <a:noFill/>
          <a:ln/>
        </p:spPr>
        <p:txBody>
          <a:bodyPr wrap="square" lIns="0" tIns="0" rIns="0" bIns="0" rtlCol="0" anchor="t"/>
          <a:lstStyle/>
          <a:p>
            <a:pPr indent="0" marL="0">
              <a:buNone/>
            </a:pPr>
            <a:r>
              <a:rPr lang="en-US" sz="2800" b="1" dirty="0">
                <a:solidFill>
                  <a:schemeClr val="bg1"/>
                </a:solidFill>
                <a:latin typeface="+mj-lt" pitchFamily="34" charset="0"/>
                <a:ea typeface="+mj-lt" pitchFamily="34" charset="-122"/>
                <a:cs typeface="+mj-lt" pitchFamily="34" charset="-120"/>
              </a:rPr>
              <a:t>AVAX</a:t>
            </a:r>
            <a:endParaRPr lang="en-US" sz="2800" dirty="0"/>
          </a:p>
        </p:txBody>
      </p:sp>
      <p:sp>
        <p:nvSpPr>
          <p:cNvPr id="47" name="Coin name AVAX"/>
          <p:cNvSpPr txBox="1"/>
          <p:nvPr/>
        </p:nvSpPr>
        <p:spPr>
          <a:xfrm>
            <a:off x="7507224" y="3767328"/>
            <a:ext cx="1691640" cy="274320"/>
          </a:xfrm>
          <a:prstGeom prst="rect">
            <a:avLst/>
          </a:prstGeom>
          <a:noFill/>
          <a:ln/>
        </p:spPr>
        <p:txBody>
          <a:bodyPr wrap="square" lIns="0" tIns="0" rIns="0" bIns="0" rtlCol="0" anchor="t"/>
          <a:lstStyle/>
          <a:p>
            <a:pPr indent="0" marL="0">
              <a:buNone/>
            </a:pPr>
            <a:r>
              <a:rPr lang="en-US" sz="1400" dirty="0">
                <a:solidFill>
                  <a:schemeClr val="bg2"/>
                </a:solidFill>
              </a:rPr>
              <a:t>Avalanche</a:t>
            </a:r>
            <a:endParaRPr lang="en-US" sz="1400" dirty="0"/>
          </a:p>
        </p:txBody>
      </p:sp>
      <p:sp>
        <p:nvSpPr>
          <p:cNvPr id="48" name="Status AVAX"/>
          <p:cNvSpPr/>
          <p:nvPr/>
        </p:nvSpPr>
        <p:spPr>
          <a:xfrm>
            <a:off x="7507224" y="4096512"/>
            <a:ext cx="1371600" cy="274320"/>
          </a:xfrm>
          <a:prstGeom prst="roundRect">
            <a:avLst>
              <a:gd name="adj" fmla="val 50000"/>
            </a:avLst>
          </a:prstGeom>
          <a:solidFill>
            <a:schemeClr val="accent6"/>
          </a:solidFill>
          <a:ln/>
        </p:spPr>
      </p:sp>
      <p:sp>
        <p:nvSpPr>
          <p:cNvPr id="49" name="Status AVAX label"/>
          <p:cNvSpPr txBox="1"/>
          <p:nvPr/>
        </p:nvSpPr>
        <p:spPr>
          <a:xfrm>
            <a:off x="7507224" y="4096512"/>
            <a:ext cx="1371600" cy="274320"/>
          </a:xfrm>
          <a:prstGeom prst="rect">
            <a:avLst/>
          </a:prstGeom>
          <a:noFill/>
          <a:ln/>
        </p:spPr>
        <p:txBody>
          <a:bodyPr wrap="square" lIns="0" tIns="0" rIns="0" bIns="0" rtlCol="0" anchor="ctr"/>
          <a:lstStyle/>
          <a:p>
            <a:pPr algn="ctr" indent="0" marL="0">
              <a:buNone/>
            </a:pPr>
            <a:r>
              <a:rPr lang="en-US" sz="1000" b="1" spc="100" kern="0" dirty="0">
                <a:solidFill>
                  <a:schemeClr val="bg1"/>
                </a:solidFill>
              </a:rPr>
              <a:t>REGISTRY-READY</a:t>
            </a:r>
            <a:endParaRPr lang="en-US" sz="1000" dirty="0"/>
          </a:p>
        </p:txBody>
      </p:sp>
      <p:sp>
        <p:nvSpPr>
          <p:cNvPr id="50" name="Coin tile BNB"/>
          <p:cNvSpPr/>
          <p:nvPr/>
        </p:nvSpPr>
        <p:spPr>
          <a:xfrm>
            <a:off x="9582912" y="3108960"/>
            <a:ext cx="2057400" cy="1417320"/>
          </a:xfrm>
          <a:prstGeom prst="roundRect">
            <a:avLst>
              <a:gd name="adj" fmla="val 9032"/>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51" name="Ticker BNB"/>
          <p:cNvSpPr txBox="1"/>
          <p:nvPr/>
        </p:nvSpPr>
        <p:spPr>
          <a:xfrm>
            <a:off x="9765792" y="3273552"/>
            <a:ext cx="1691640" cy="457200"/>
          </a:xfrm>
          <a:prstGeom prst="rect">
            <a:avLst/>
          </a:prstGeom>
          <a:noFill/>
          <a:ln/>
        </p:spPr>
        <p:txBody>
          <a:bodyPr wrap="square" lIns="0" tIns="0" rIns="0" bIns="0" rtlCol="0" anchor="t"/>
          <a:lstStyle/>
          <a:p>
            <a:pPr indent="0" marL="0">
              <a:buNone/>
            </a:pPr>
            <a:r>
              <a:rPr lang="en-US" sz="2800" b="1" dirty="0">
                <a:solidFill>
                  <a:schemeClr val="bg1"/>
                </a:solidFill>
                <a:latin typeface="+mj-lt" pitchFamily="34" charset="0"/>
                <a:ea typeface="+mj-lt" pitchFamily="34" charset="-122"/>
                <a:cs typeface="+mj-lt" pitchFamily="34" charset="-120"/>
              </a:rPr>
              <a:t>BNB</a:t>
            </a:r>
            <a:endParaRPr lang="en-US" sz="2800" dirty="0"/>
          </a:p>
        </p:txBody>
      </p:sp>
      <p:sp>
        <p:nvSpPr>
          <p:cNvPr id="52" name="Coin name BNB"/>
          <p:cNvSpPr txBox="1"/>
          <p:nvPr/>
        </p:nvSpPr>
        <p:spPr>
          <a:xfrm>
            <a:off x="9765792" y="3767328"/>
            <a:ext cx="1691640" cy="274320"/>
          </a:xfrm>
          <a:prstGeom prst="rect">
            <a:avLst/>
          </a:prstGeom>
          <a:noFill/>
          <a:ln/>
        </p:spPr>
        <p:txBody>
          <a:bodyPr wrap="square" lIns="0" tIns="0" rIns="0" bIns="0" rtlCol="0" anchor="t"/>
          <a:lstStyle/>
          <a:p>
            <a:pPr indent="0" marL="0">
              <a:buNone/>
            </a:pPr>
            <a:r>
              <a:rPr lang="en-US" sz="1400" dirty="0">
                <a:solidFill>
                  <a:schemeClr val="bg2"/>
                </a:solidFill>
              </a:rPr>
              <a:t>BNB Chain</a:t>
            </a:r>
            <a:endParaRPr lang="en-US" sz="1400" dirty="0"/>
          </a:p>
        </p:txBody>
      </p:sp>
      <p:sp>
        <p:nvSpPr>
          <p:cNvPr id="53" name="Status BNB"/>
          <p:cNvSpPr/>
          <p:nvPr/>
        </p:nvSpPr>
        <p:spPr>
          <a:xfrm>
            <a:off x="9765792" y="4096512"/>
            <a:ext cx="1371600" cy="274320"/>
          </a:xfrm>
          <a:prstGeom prst="roundRect">
            <a:avLst>
              <a:gd name="adj" fmla="val 50000"/>
            </a:avLst>
          </a:prstGeom>
          <a:solidFill>
            <a:schemeClr val="accent6"/>
          </a:solidFill>
          <a:ln/>
        </p:spPr>
      </p:sp>
      <p:sp>
        <p:nvSpPr>
          <p:cNvPr id="54" name="Status BNB label"/>
          <p:cNvSpPr txBox="1"/>
          <p:nvPr/>
        </p:nvSpPr>
        <p:spPr>
          <a:xfrm>
            <a:off x="9765792" y="4096512"/>
            <a:ext cx="1371600" cy="274320"/>
          </a:xfrm>
          <a:prstGeom prst="rect">
            <a:avLst/>
          </a:prstGeom>
          <a:noFill/>
          <a:ln/>
        </p:spPr>
        <p:txBody>
          <a:bodyPr wrap="square" lIns="0" tIns="0" rIns="0" bIns="0" rtlCol="0" anchor="ctr"/>
          <a:lstStyle/>
          <a:p>
            <a:pPr algn="ctr" indent="0" marL="0">
              <a:buNone/>
            </a:pPr>
            <a:r>
              <a:rPr lang="en-US" sz="1000" b="1" spc="100" kern="0" dirty="0">
                <a:solidFill>
                  <a:schemeClr val="bg1"/>
                </a:solidFill>
              </a:rPr>
              <a:t>REGISTRY-READY</a:t>
            </a:r>
            <a:endParaRPr lang="en-US" sz="1000" dirty="0"/>
          </a:p>
        </p:txBody>
      </p:sp>
      <p:sp>
        <p:nvSpPr>
          <p:cNvPr id="55" name="Scale principle 1"/>
          <p:cNvSpPr/>
          <p:nvPr/>
        </p:nvSpPr>
        <p:spPr>
          <a:xfrm>
            <a:off x="548640" y="4846320"/>
            <a:ext cx="3483864" cy="1371600"/>
          </a:xfrm>
          <a:prstGeom prst="roundRect">
            <a:avLst>
              <a:gd name="adj" fmla="val 9333"/>
            </a:avLst>
          </a:prstGeom>
          <a:solidFill>
            <a:schemeClr val="tx2"/>
          </a:solidFill>
          <a:ln w="9525">
            <a:solidFill>
              <a:schemeClr val="accent6"/>
            </a:solidFill>
            <a:prstDash val="solid"/>
          </a:ln>
        </p:spPr>
      </p:sp>
      <p:sp>
        <p:nvSpPr>
          <p:cNvPr id="56" name="Principle 1 disc"/>
          <p:cNvSpPr/>
          <p:nvPr/>
        </p:nvSpPr>
        <p:spPr>
          <a:xfrm>
            <a:off x="822960" y="5257800"/>
            <a:ext cx="640080" cy="640080"/>
          </a:xfrm>
          <a:prstGeom prst="ellipse">
            <a:avLst/>
          </a:prstGeom>
          <a:solidFill>
            <a:schemeClr val="accent1">
              <a:alpha val="18000"/>
            </a:schemeClr>
          </a:solidFill>
          <a:ln w="15875">
            <a:solidFill>
              <a:schemeClr val="accent1"/>
            </a:solidFill>
            <a:prstDash val="solid"/>
          </a:ln>
        </p:spPr>
      </p:sp>
      <p:pic>
        <p:nvPicPr>
          <p:cNvPr id="57" name="Principle 1 icon" descr="Brain icon">    </p:cNvPr>
          <p:cNvPicPr>
            <a:picLocks noChangeAspect="1"/>
          </p:cNvPicPr>
          <p:nvPr/>
        </p:nvPicPr>
        <p:blipFill>
          <a:blip r:embed="rId1"/>
          <a:stretch>
            <a:fillRect/>
          </a:stretch>
        </p:blipFill>
        <p:spPr>
          <a:xfrm>
            <a:off x="982980" y="5417820"/>
            <a:ext cx="320040" cy="320040"/>
          </a:xfrm>
          <a:prstGeom prst="rect">
            <a:avLst/>
          </a:prstGeom>
        </p:spPr>
      </p:pic>
      <p:sp>
        <p:nvSpPr>
          <p:cNvPr id="58" name="Principle title 1"/>
          <p:cNvSpPr txBox="1"/>
          <p:nvPr/>
        </p:nvSpPr>
        <p:spPr>
          <a:xfrm>
            <a:off x="1645920" y="5029200"/>
            <a:ext cx="2203704" cy="365760"/>
          </a:xfrm>
          <a:prstGeom prst="rect">
            <a:avLst/>
          </a:prstGeom>
          <a:noFill/>
          <a:ln/>
        </p:spPr>
        <p:txBody>
          <a:bodyPr wrap="square" lIns="0" tIns="0" rIns="0" bIns="0" rtlCol="0" anchor="t"/>
          <a:lstStyle/>
          <a:p>
            <a:pPr indent="0" marL="0">
              <a:buNone/>
            </a:pPr>
            <a:r>
              <a:rPr lang="en-US" sz="1800" b="1" dirty="0">
                <a:solidFill>
                  <a:schemeClr val="bg1"/>
                </a:solidFill>
              </a:rPr>
              <a:t>Model per asset</a:t>
            </a:r>
            <a:endParaRPr lang="en-US" sz="1800" dirty="0"/>
          </a:p>
        </p:txBody>
      </p:sp>
      <p:sp>
        <p:nvSpPr>
          <p:cNvPr id="59" name="Principle body 1"/>
          <p:cNvSpPr txBox="1"/>
          <p:nvPr/>
        </p:nvSpPr>
        <p:spPr>
          <a:xfrm>
            <a:off x="1645920" y="5440680"/>
            <a:ext cx="2203704" cy="640080"/>
          </a:xfrm>
          <a:prstGeom prst="rect">
            <a:avLst/>
          </a:prstGeom>
          <a:noFill/>
          <a:ln/>
        </p:spPr>
        <p:txBody>
          <a:bodyPr wrap="square" lIns="0" tIns="0" rIns="0" bIns="0" rtlCol="0" anchor="t"/>
          <a:lstStyle/>
          <a:p>
            <a:pPr indent="0" marL="0">
              <a:buNone/>
            </a:pPr>
            <a:r>
              <a:rPr lang="en-US" sz="1400" dirty="0">
                <a:solidFill>
                  <a:schemeClr val="bg2"/>
                </a:solidFill>
              </a:rPr>
              <a:t>Training tuned to each market’s own behaviour</a:t>
            </a:r>
            <a:endParaRPr lang="en-US" sz="1400" dirty="0"/>
          </a:p>
        </p:txBody>
      </p:sp>
      <p:sp>
        <p:nvSpPr>
          <p:cNvPr id="60" name="Scale principle 2"/>
          <p:cNvSpPr/>
          <p:nvPr/>
        </p:nvSpPr>
        <p:spPr>
          <a:xfrm>
            <a:off x="4352544" y="4846320"/>
            <a:ext cx="3483864" cy="1371600"/>
          </a:xfrm>
          <a:prstGeom prst="roundRect">
            <a:avLst>
              <a:gd name="adj" fmla="val 9333"/>
            </a:avLst>
          </a:prstGeom>
          <a:solidFill>
            <a:schemeClr val="tx2"/>
          </a:solidFill>
          <a:ln w="9525">
            <a:solidFill>
              <a:schemeClr val="accent6"/>
            </a:solidFill>
            <a:prstDash val="solid"/>
          </a:ln>
        </p:spPr>
      </p:sp>
      <p:sp>
        <p:nvSpPr>
          <p:cNvPr id="61" name="Principle 2 disc"/>
          <p:cNvSpPr/>
          <p:nvPr/>
        </p:nvSpPr>
        <p:spPr>
          <a:xfrm>
            <a:off x="4626864" y="5257800"/>
            <a:ext cx="640080" cy="640080"/>
          </a:xfrm>
          <a:prstGeom prst="ellipse">
            <a:avLst/>
          </a:prstGeom>
          <a:solidFill>
            <a:schemeClr val="accent1">
              <a:alpha val="18000"/>
            </a:schemeClr>
          </a:solidFill>
          <a:ln w="15875">
            <a:solidFill>
              <a:schemeClr val="accent1"/>
            </a:solidFill>
            <a:prstDash val="solid"/>
          </a:ln>
        </p:spPr>
      </p:sp>
      <p:pic>
        <p:nvPicPr>
          <p:cNvPr id="62" name="Principle 2 icon" descr="Database icon">    </p:cNvPr>
          <p:cNvPicPr>
            <a:picLocks noChangeAspect="1"/>
          </p:cNvPicPr>
          <p:nvPr/>
        </p:nvPicPr>
        <p:blipFill>
          <a:blip r:embed="rId2"/>
          <a:stretch>
            <a:fillRect/>
          </a:stretch>
        </p:blipFill>
        <p:spPr>
          <a:xfrm>
            <a:off x="4786884" y="5417820"/>
            <a:ext cx="320040" cy="320040"/>
          </a:xfrm>
          <a:prstGeom prst="rect">
            <a:avLst/>
          </a:prstGeom>
        </p:spPr>
      </p:pic>
      <p:sp>
        <p:nvSpPr>
          <p:cNvPr id="63" name="Principle title 2"/>
          <p:cNvSpPr txBox="1"/>
          <p:nvPr/>
        </p:nvSpPr>
        <p:spPr>
          <a:xfrm>
            <a:off x="5449824" y="5029200"/>
            <a:ext cx="2203704" cy="365760"/>
          </a:xfrm>
          <a:prstGeom prst="rect">
            <a:avLst/>
          </a:prstGeom>
          <a:noFill/>
          <a:ln/>
        </p:spPr>
        <p:txBody>
          <a:bodyPr wrap="square" lIns="0" tIns="0" rIns="0" bIns="0" rtlCol="0" anchor="t"/>
          <a:lstStyle/>
          <a:p>
            <a:pPr indent="0" marL="0">
              <a:buNone/>
            </a:pPr>
            <a:r>
              <a:rPr lang="en-US" sz="1800" b="1" dirty="0">
                <a:solidFill>
                  <a:schemeClr val="bg1"/>
                </a:solidFill>
              </a:rPr>
              <a:t>Database per asset</a:t>
            </a:r>
            <a:endParaRPr lang="en-US" sz="1800" dirty="0"/>
          </a:p>
        </p:txBody>
      </p:sp>
      <p:sp>
        <p:nvSpPr>
          <p:cNvPr id="64" name="Principle body 2"/>
          <p:cNvSpPr txBox="1"/>
          <p:nvPr/>
        </p:nvSpPr>
        <p:spPr>
          <a:xfrm>
            <a:off x="5449824" y="5440680"/>
            <a:ext cx="2203704" cy="640080"/>
          </a:xfrm>
          <a:prstGeom prst="rect">
            <a:avLst/>
          </a:prstGeom>
          <a:noFill/>
          <a:ln/>
        </p:spPr>
        <p:txBody>
          <a:bodyPr wrap="square" lIns="0" tIns="0" rIns="0" bIns="0" rtlCol="0" anchor="t"/>
          <a:lstStyle/>
          <a:p>
            <a:pPr indent="0" marL="0">
              <a:buNone/>
            </a:pPr>
            <a:r>
              <a:rPr lang="en-US" sz="1400" dirty="0">
                <a:solidFill>
                  <a:schemeClr val="bg2"/>
                </a:solidFill>
              </a:rPr>
              <a:t>Independent audit trails, queries and backups</a:t>
            </a:r>
            <a:endParaRPr lang="en-US" sz="1400" dirty="0"/>
          </a:p>
        </p:txBody>
      </p:sp>
      <p:sp>
        <p:nvSpPr>
          <p:cNvPr id="65" name="Scale principle 3"/>
          <p:cNvSpPr/>
          <p:nvPr/>
        </p:nvSpPr>
        <p:spPr>
          <a:xfrm>
            <a:off x="8156448" y="4846320"/>
            <a:ext cx="3483864" cy="1371600"/>
          </a:xfrm>
          <a:prstGeom prst="roundRect">
            <a:avLst>
              <a:gd name="adj" fmla="val 9333"/>
            </a:avLst>
          </a:prstGeom>
          <a:solidFill>
            <a:schemeClr val="tx2"/>
          </a:solidFill>
          <a:ln w="9525">
            <a:solidFill>
              <a:schemeClr val="accent6"/>
            </a:solidFill>
            <a:prstDash val="solid"/>
          </a:ln>
        </p:spPr>
      </p:sp>
      <p:sp>
        <p:nvSpPr>
          <p:cNvPr id="66" name="Principle 3 disc"/>
          <p:cNvSpPr/>
          <p:nvPr/>
        </p:nvSpPr>
        <p:spPr>
          <a:xfrm>
            <a:off x="8430768" y="5257800"/>
            <a:ext cx="640080" cy="640080"/>
          </a:xfrm>
          <a:prstGeom prst="ellipse">
            <a:avLst/>
          </a:prstGeom>
          <a:solidFill>
            <a:schemeClr val="accent1">
              <a:alpha val="18000"/>
            </a:schemeClr>
          </a:solidFill>
          <a:ln w="15875">
            <a:solidFill>
              <a:schemeClr val="accent1"/>
            </a:solidFill>
            <a:prstDash val="solid"/>
          </a:ln>
        </p:spPr>
      </p:sp>
      <p:pic>
        <p:nvPicPr>
          <p:cNvPr id="67" name="Principle 3 icon" descr="Cogs icon">    </p:cNvPr>
          <p:cNvPicPr>
            <a:picLocks noChangeAspect="1"/>
          </p:cNvPicPr>
          <p:nvPr/>
        </p:nvPicPr>
        <p:blipFill>
          <a:blip r:embed="rId3"/>
          <a:stretch>
            <a:fillRect/>
          </a:stretch>
        </p:blipFill>
        <p:spPr>
          <a:xfrm>
            <a:off x="8590788" y="5417820"/>
            <a:ext cx="320040" cy="320040"/>
          </a:xfrm>
          <a:prstGeom prst="rect">
            <a:avLst/>
          </a:prstGeom>
        </p:spPr>
      </p:pic>
      <p:sp>
        <p:nvSpPr>
          <p:cNvPr id="68" name="Principle title 3"/>
          <p:cNvSpPr txBox="1"/>
          <p:nvPr/>
        </p:nvSpPr>
        <p:spPr>
          <a:xfrm>
            <a:off x="9253728" y="5029200"/>
            <a:ext cx="2203704" cy="365760"/>
          </a:xfrm>
          <a:prstGeom prst="rect">
            <a:avLst/>
          </a:prstGeom>
          <a:noFill/>
          <a:ln/>
        </p:spPr>
        <p:txBody>
          <a:bodyPr wrap="square" lIns="0" tIns="0" rIns="0" bIns="0" rtlCol="0" anchor="t"/>
          <a:lstStyle/>
          <a:p>
            <a:pPr indent="0" marL="0">
              <a:buNone/>
            </a:pPr>
            <a:r>
              <a:rPr lang="en-US" sz="1800" b="1" dirty="0">
                <a:solidFill>
                  <a:schemeClr val="bg1"/>
                </a:solidFill>
              </a:rPr>
              <a:t>Oracle per asset</a:t>
            </a:r>
            <a:endParaRPr lang="en-US" sz="1800" dirty="0"/>
          </a:p>
        </p:txBody>
      </p:sp>
      <p:sp>
        <p:nvSpPr>
          <p:cNvPr id="69" name="Principle body 3"/>
          <p:cNvSpPr txBox="1"/>
          <p:nvPr/>
        </p:nvSpPr>
        <p:spPr>
          <a:xfrm>
            <a:off x="9253728" y="5440680"/>
            <a:ext cx="2203704" cy="640080"/>
          </a:xfrm>
          <a:prstGeom prst="rect">
            <a:avLst/>
          </a:prstGeom>
          <a:noFill/>
          <a:ln/>
        </p:spPr>
        <p:txBody>
          <a:bodyPr wrap="square" lIns="0" tIns="0" rIns="0" bIns="0" rtlCol="0" anchor="t"/>
          <a:lstStyle/>
          <a:p>
            <a:pPr indent="0" marL="0">
              <a:buNone/>
            </a:pPr>
            <a:r>
              <a:rPr lang="en-US" sz="1400" dirty="0">
                <a:solidFill>
                  <a:schemeClr val="bg2"/>
                </a:solidFill>
              </a:rPr>
              <a:t>Assets run in parallel, with a signal every 4 hours</a:t>
            </a:r>
            <a:endParaRPr lang="en-US" sz="1400" dirty="0"/>
          </a:p>
        </p:txBody>
      </p:sp>
      <p:sp>
        <p:nvSpPr>
          <p:cNvPr id="25" name="Slide Number Placeholder 0"/>
          <p:cNvSpPr>
            <a:spLocks noGrp="1"/>
          </p:cNvSpPr>
          <p:nvPr>
            <p:ph type="sldNum" sz="quarter" idx="4294967295"/>
          </p:nvPr>
        </p:nvSpPr>
        <p:spPr>
          <a:xfrm>
            <a:off x="11091672" y="6437376"/>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1672" cy="822960"/>
          </a:xfrm>
          <a:prstGeom prst="rect">
            <a:avLst/>
          </a:prstGeom>
          <a:noFill/>
          <a:ln/>
        </p:spPr>
        <p:txBody>
          <a:bodyPr wrap="square" lIns="0" tIns="0" rIns="0" bIns="0" rtlCol="0" anchor="ctr"/>
          <a:lstStyle/>
          <a:p>
            <a:pPr algn="l" indent="0" marL="0">
              <a:buNone/>
            </a:pPr>
            <a:r>
              <a:rPr lang="en-US" sz="3600" b="1" dirty="0">
                <a:solidFill>
                  <a:schemeClr val="bg1"/>
                </a:solidFill>
              </a:rPr>
              <a:t>Cloud and CUDA: the scale-up path</a:t>
            </a:r>
            <a:endParaRPr lang="en-US" sz="3600" dirty="0"/>
          </a:p>
        </p:txBody>
      </p:sp>
      <p:sp>
        <p:nvSpPr>
          <p:cNvPr id="3" name="Section tag"/>
          <p:cNvSpPr txBox="1"/>
          <p:nvPr/>
        </p:nvSpPr>
        <p:spPr>
          <a:xfrm>
            <a:off x="7955280" y="146304"/>
            <a:ext cx="3685032" cy="228600"/>
          </a:xfrm>
          <a:prstGeom prst="rect">
            <a:avLst/>
          </a:prstGeom>
          <a:noFill/>
          <a:ln/>
        </p:spPr>
        <p:txBody>
          <a:bodyPr wrap="square" lIns="0" tIns="0" rIns="0" bIns="0" rtlCol="0" anchor="t"/>
          <a:lstStyle/>
          <a:p>
            <a:pPr algn="r" indent="0" marL="0">
              <a:buNone/>
            </a:pPr>
            <a:r>
              <a:rPr lang="en-US" sz="1000" b="1" spc="300" kern="0" dirty="0">
                <a:solidFill>
                  <a:schemeClr val="accent1"/>
                </a:solidFill>
              </a:rPr>
              <a:t>ROADMAP</a:t>
            </a:r>
            <a:endParaRPr lang="en-US" sz="1000" dirty="0"/>
          </a:p>
        </p:txBody>
      </p:sp>
      <p:sp>
        <p:nvSpPr>
          <p:cNvPr id="5" name="Stack layer 1"/>
          <p:cNvSpPr/>
          <p:nvPr/>
        </p:nvSpPr>
        <p:spPr>
          <a:xfrm>
            <a:off x="548640" y="1463040"/>
            <a:ext cx="6400800" cy="749808"/>
          </a:xfrm>
          <a:prstGeom prst="roundRect">
            <a:avLst>
              <a:gd name="adj" fmla="val 17073"/>
            </a:avLst>
          </a:prstGeom>
          <a:solidFill>
            <a:schemeClr val="accent1">
              <a:alpha val="10000"/>
            </a:schemeClr>
          </a:solidFill>
          <a:ln w="12700">
            <a:solidFill>
              <a:schemeClr val="accent1"/>
            </a:solidFill>
            <a:prstDash val="solid"/>
          </a:ln>
        </p:spPr>
      </p:sp>
      <p:sp>
        <p:nvSpPr>
          <p:cNvPr id="6" name="Layer number 1"/>
          <p:cNvSpPr txBox="1"/>
          <p:nvPr/>
        </p:nvSpPr>
        <p:spPr>
          <a:xfrm>
            <a:off x="777240" y="1463040"/>
            <a:ext cx="365760" cy="749808"/>
          </a:xfrm>
          <a:prstGeom prst="rect">
            <a:avLst/>
          </a:prstGeom>
          <a:noFill/>
          <a:ln/>
        </p:spPr>
        <p:txBody>
          <a:bodyPr wrap="square" lIns="0" tIns="0" rIns="0" bIns="0" rtlCol="0" anchor="ctr"/>
          <a:lstStyle/>
          <a:p>
            <a:pPr indent="0" marL="0">
              <a:buNone/>
            </a:pPr>
            <a:r>
              <a:rPr lang="en-US" sz="2000" b="1" dirty="0">
                <a:solidFill>
                  <a:schemeClr val="accent1"/>
                </a:solidFill>
                <a:latin typeface="+mj-lt" pitchFamily="34" charset="0"/>
                <a:ea typeface="+mj-lt" pitchFamily="34" charset="-122"/>
                <a:cs typeface="+mj-lt" pitchFamily="34" charset="-120"/>
              </a:rPr>
              <a:t>1</a:t>
            </a:r>
            <a:endParaRPr lang="en-US" sz="2000" dirty="0"/>
          </a:p>
        </p:txBody>
      </p:sp>
      <p:sp>
        <p:nvSpPr>
          <p:cNvPr id="7" name="Layer title 1"/>
          <p:cNvSpPr txBox="1"/>
          <p:nvPr/>
        </p:nvSpPr>
        <p:spPr>
          <a:xfrm>
            <a:off x="1234440" y="1536192"/>
            <a:ext cx="5577840" cy="365760"/>
          </a:xfrm>
          <a:prstGeom prst="rect">
            <a:avLst/>
          </a:prstGeom>
          <a:noFill/>
          <a:ln/>
        </p:spPr>
        <p:txBody>
          <a:bodyPr wrap="square" lIns="0" tIns="0" rIns="0" bIns="0" rtlCol="0" anchor="t"/>
          <a:lstStyle/>
          <a:p>
            <a:pPr indent="0" marL="0">
              <a:buNone/>
            </a:pPr>
            <a:r>
              <a:rPr lang="en-US" sz="1800" b="1" dirty="0">
                <a:solidFill>
                  <a:schemeClr val="bg1"/>
                </a:solidFill>
              </a:rPr>
              <a:t>Data ingest</a:t>
            </a:r>
            <a:endParaRPr lang="en-US" sz="1800" dirty="0"/>
          </a:p>
        </p:txBody>
      </p:sp>
      <p:sp>
        <p:nvSpPr>
          <p:cNvPr id="8" name="Layer body 1"/>
          <p:cNvSpPr txBox="1"/>
          <p:nvPr/>
        </p:nvSpPr>
        <p:spPr>
          <a:xfrm>
            <a:off x="1234440" y="1874520"/>
            <a:ext cx="5577840" cy="274320"/>
          </a:xfrm>
          <a:prstGeom prst="rect">
            <a:avLst/>
          </a:prstGeom>
          <a:noFill/>
          <a:ln/>
        </p:spPr>
        <p:txBody>
          <a:bodyPr wrap="square" lIns="0" tIns="0" rIns="0" bIns="0" rtlCol="0" anchor="t"/>
          <a:lstStyle/>
          <a:p>
            <a:pPr indent="0" marL="0">
              <a:buNone/>
            </a:pPr>
            <a:r>
              <a:rPr lang="en-US" sz="1400" dirty="0">
                <a:solidFill>
                  <a:schemeClr val="bg2"/>
                </a:solidFill>
              </a:rPr>
              <a:t>Exchange candle collectors with caching</a:t>
            </a:r>
            <a:endParaRPr lang="en-US" sz="1400" dirty="0"/>
          </a:p>
        </p:txBody>
      </p:sp>
      <p:sp>
        <p:nvSpPr>
          <p:cNvPr id="9" name="Stack layer 2"/>
          <p:cNvSpPr/>
          <p:nvPr/>
        </p:nvSpPr>
        <p:spPr>
          <a:xfrm>
            <a:off x="548640" y="2359152"/>
            <a:ext cx="6400800" cy="749808"/>
          </a:xfrm>
          <a:prstGeom prst="roundRect">
            <a:avLst>
              <a:gd name="adj" fmla="val 17073"/>
            </a:avLst>
          </a:prstGeom>
          <a:solidFill>
            <a:schemeClr val="accent1">
              <a:alpha val="10000"/>
            </a:schemeClr>
          </a:solidFill>
          <a:ln w="12700">
            <a:solidFill>
              <a:schemeClr val="accent1"/>
            </a:solidFill>
            <a:prstDash val="solid"/>
          </a:ln>
        </p:spPr>
      </p:sp>
      <p:sp>
        <p:nvSpPr>
          <p:cNvPr id="10" name="Layer number 2"/>
          <p:cNvSpPr txBox="1"/>
          <p:nvPr/>
        </p:nvSpPr>
        <p:spPr>
          <a:xfrm>
            <a:off x="777240" y="2359152"/>
            <a:ext cx="365760" cy="749808"/>
          </a:xfrm>
          <a:prstGeom prst="rect">
            <a:avLst/>
          </a:prstGeom>
          <a:noFill/>
          <a:ln/>
        </p:spPr>
        <p:txBody>
          <a:bodyPr wrap="square" lIns="0" tIns="0" rIns="0" bIns="0" rtlCol="0" anchor="ctr"/>
          <a:lstStyle/>
          <a:p>
            <a:pPr indent="0" marL="0">
              <a:buNone/>
            </a:pPr>
            <a:r>
              <a:rPr lang="en-US" sz="2000" b="1" dirty="0">
                <a:solidFill>
                  <a:schemeClr val="accent1"/>
                </a:solidFill>
                <a:latin typeface="+mj-lt" pitchFamily="34" charset="0"/>
                <a:ea typeface="+mj-lt" pitchFamily="34" charset="-122"/>
                <a:cs typeface="+mj-lt" pitchFamily="34" charset="-120"/>
              </a:rPr>
              <a:t>2</a:t>
            </a:r>
            <a:endParaRPr lang="en-US" sz="2000" dirty="0"/>
          </a:p>
        </p:txBody>
      </p:sp>
      <p:sp>
        <p:nvSpPr>
          <p:cNvPr id="11" name="Layer title 2"/>
          <p:cNvSpPr txBox="1"/>
          <p:nvPr/>
        </p:nvSpPr>
        <p:spPr>
          <a:xfrm>
            <a:off x="1234440" y="2432304"/>
            <a:ext cx="5577840" cy="365760"/>
          </a:xfrm>
          <a:prstGeom prst="rect">
            <a:avLst/>
          </a:prstGeom>
          <a:noFill/>
          <a:ln/>
        </p:spPr>
        <p:txBody>
          <a:bodyPr wrap="square" lIns="0" tIns="0" rIns="0" bIns="0" rtlCol="0" anchor="t"/>
          <a:lstStyle/>
          <a:p>
            <a:pPr indent="0" marL="0">
              <a:buNone/>
            </a:pPr>
            <a:r>
              <a:rPr lang="en-US" sz="1800" b="1" dirty="0">
                <a:solidFill>
                  <a:schemeClr val="bg1"/>
                </a:solidFill>
              </a:rPr>
              <a:t>Feature workers</a:t>
            </a:r>
            <a:endParaRPr lang="en-US" sz="1800" dirty="0"/>
          </a:p>
        </p:txBody>
      </p:sp>
      <p:sp>
        <p:nvSpPr>
          <p:cNvPr id="12" name="Layer body 2"/>
          <p:cNvSpPr txBox="1"/>
          <p:nvPr/>
        </p:nvSpPr>
        <p:spPr>
          <a:xfrm>
            <a:off x="1234440" y="2770632"/>
            <a:ext cx="5577840" cy="274320"/>
          </a:xfrm>
          <a:prstGeom prst="rect">
            <a:avLst/>
          </a:prstGeom>
          <a:noFill/>
          <a:ln/>
        </p:spPr>
        <p:txBody>
          <a:bodyPr wrap="square" lIns="0" tIns="0" rIns="0" bIns="0" rtlCol="0" anchor="t"/>
          <a:lstStyle/>
          <a:p>
            <a:pPr indent="0" marL="0">
              <a:buNone/>
            </a:pPr>
            <a:r>
              <a:rPr lang="en-US" sz="1400" dirty="0">
                <a:solidFill>
                  <a:schemeClr val="bg2"/>
                </a:solidFill>
              </a:rPr>
              <a:t>Parallel indicator pipelines per asset</a:t>
            </a:r>
            <a:endParaRPr lang="en-US" sz="1400" dirty="0"/>
          </a:p>
        </p:txBody>
      </p:sp>
      <p:sp>
        <p:nvSpPr>
          <p:cNvPr id="13" name="Stack layer 3"/>
          <p:cNvSpPr/>
          <p:nvPr/>
        </p:nvSpPr>
        <p:spPr>
          <a:xfrm>
            <a:off x="548640" y="3255264"/>
            <a:ext cx="6400800" cy="749808"/>
          </a:xfrm>
          <a:prstGeom prst="roundRect">
            <a:avLst>
              <a:gd name="adj" fmla="val 17073"/>
            </a:avLst>
          </a:prstGeom>
          <a:solidFill>
            <a:schemeClr val="accent2">
              <a:alpha val="20000"/>
            </a:schemeClr>
          </a:solidFill>
          <a:ln w="19050">
            <a:solidFill>
              <a:schemeClr val="accent2"/>
            </a:solidFill>
            <a:prstDash val="solid"/>
          </a:ln>
        </p:spPr>
      </p:sp>
      <p:sp>
        <p:nvSpPr>
          <p:cNvPr id="14" name="Layer number 3"/>
          <p:cNvSpPr txBox="1"/>
          <p:nvPr/>
        </p:nvSpPr>
        <p:spPr>
          <a:xfrm>
            <a:off x="777240" y="3255264"/>
            <a:ext cx="365760" cy="749808"/>
          </a:xfrm>
          <a:prstGeom prst="rect">
            <a:avLst/>
          </a:prstGeom>
          <a:noFill/>
          <a:ln/>
        </p:spPr>
        <p:txBody>
          <a:bodyPr wrap="square" lIns="0" tIns="0" rIns="0" bIns="0" rtlCol="0" anchor="ctr"/>
          <a:lstStyle/>
          <a:p>
            <a:pPr indent="0" marL="0">
              <a:buNone/>
            </a:pPr>
            <a:r>
              <a:rPr lang="en-US" sz="2000" b="1" dirty="0">
                <a:solidFill>
                  <a:schemeClr val="accent2"/>
                </a:solidFill>
                <a:latin typeface="+mj-lt" pitchFamily="34" charset="0"/>
                <a:ea typeface="+mj-lt" pitchFamily="34" charset="-122"/>
                <a:cs typeface="+mj-lt" pitchFamily="34" charset="-120"/>
              </a:rPr>
              <a:t>3</a:t>
            </a:r>
            <a:endParaRPr lang="en-US" sz="2000" dirty="0"/>
          </a:p>
        </p:txBody>
      </p:sp>
      <p:sp>
        <p:nvSpPr>
          <p:cNvPr id="15" name="Layer title 3"/>
          <p:cNvSpPr txBox="1"/>
          <p:nvPr/>
        </p:nvSpPr>
        <p:spPr>
          <a:xfrm>
            <a:off x="1234440" y="3328416"/>
            <a:ext cx="5577840" cy="365760"/>
          </a:xfrm>
          <a:prstGeom prst="rect">
            <a:avLst/>
          </a:prstGeom>
          <a:noFill/>
          <a:ln/>
        </p:spPr>
        <p:txBody>
          <a:bodyPr wrap="square" lIns="0" tIns="0" rIns="0" bIns="0" rtlCol="0" anchor="t"/>
          <a:lstStyle/>
          <a:p>
            <a:pPr indent="0" marL="0">
              <a:buNone/>
            </a:pPr>
            <a:r>
              <a:rPr lang="en-US" sz="1800" b="1" dirty="0">
                <a:solidFill>
                  <a:schemeClr val="bg1"/>
                </a:solidFill>
              </a:rPr>
              <a:t>CUDA GPU training cluster</a:t>
            </a:r>
            <a:endParaRPr lang="en-US" sz="1800" dirty="0"/>
          </a:p>
        </p:txBody>
      </p:sp>
      <p:sp>
        <p:nvSpPr>
          <p:cNvPr id="16" name="Layer body 3"/>
          <p:cNvSpPr txBox="1"/>
          <p:nvPr/>
        </p:nvSpPr>
        <p:spPr>
          <a:xfrm>
            <a:off x="1234440" y="3666744"/>
            <a:ext cx="5577840" cy="274320"/>
          </a:xfrm>
          <a:prstGeom prst="rect">
            <a:avLst/>
          </a:prstGeom>
          <a:noFill/>
          <a:ln/>
        </p:spPr>
        <p:txBody>
          <a:bodyPr wrap="square" lIns="0" tIns="0" rIns="0" bIns="0" rtlCol="0" anchor="t"/>
          <a:lstStyle/>
          <a:p>
            <a:pPr indent="0" marL="0">
              <a:buNone/>
            </a:pPr>
            <a:r>
              <a:rPr lang="en-US" sz="1400" dirty="0">
                <a:solidFill>
                  <a:schemeClr val="bg2"/>
                </a:solidFill>
              </a:rPr>
              <a:t>Faster retraining and larger models</a:t>
            </a:r>
            <a:endParaRPr lang="en-US" sz="1400" dirty="0"/>
          </a:p>
        </p:txBody>
      </p:sp>
      <p:sp>
        <p:nvSpPr>
          <p:cNvPr id="17" name="Stack layer 4"/>
          <p:cNvSpPr/>
          <p:nvPr/>
        </p:nvSpPr>
        <p:spPr>
          <a:xfrm>
            <a:off x="548640" y="4151376"/>
            <a:ext cx="6400800" cy="749808"/>
          </a:xfrm>
          <a:prstGeom prst="roundRect">
            <a:avLst>
              <a:gd name="adj" fmla="val 17073"/>
            </a:avLst>
          </a:prstGeom>
          <a:solidFill>
            <a:schemeClr val="accent1">
              <a:alpha val="10000"/>
            </a:schemeClr>
          </a:solidFill>
          <a:ln w="12700">
            <a:solidFill>
              <a:schemeClr val="accent1"/>
            </a:solidFill>
            <a:prstDash val="solid"/>
          </a:ln>
        </p:spPr>
      </p:sp>
      <p:sp>
        <p:nvSpPr>
          <p:cNvPr id="18" name="Layer number 4"/>
          <p:cNvSpPr txBox="1"/>
          <p:nvPr/>
        </p:nvSpPr>
        <p:spPr>
          <a:xfrm>
            <a:off x="777240" y="4151376"/>
            <a:ext cx="365760" cy="749808"/>
          </a:xfrm>
          <a:prstGeom prst="rect">
            <a:avLst/>
          </a:prstGeom>
          <a:noFill/>
          <a:ln/>
        </p:spPr>
        <p:txBody>
          <a:bodyPr wrap="square" lIns="0" tIns="0" rIns="0" bIns="0" rtlCol="0" anchor="ctr"/>
          <a:lstStyle/>
          <a:p>
            <a:pPr indent="0" marL="0">
              <a:buNone/>
            </a:pPr>
            <a:r>
              <a:rPr lang="en-US" sz="2000" b="1" dirty="0">
                <a:solidFill>
                  <a:schemeClr val="accent1"/>
                </a:solidFill>
                <a:latin typeface="+mj-lt" pitchFamily="34" charset="0"/>
                <a:ea typeface="+mj-lt" pitchFamily="34" charset="-122"/>
                <a:cs typeface="+mj-lt" pitchFamily="34" charset="-120"/>
              </a:rPr>
              <a:t>4</a:t>
            </a:r>
            <a:endParaRPr lang="en-US" sz="2000" dirty="0"/>
          </a:p>
        </p:txBody>
      </p:sp>
      <p:sp>
        <p:nvSpPr>
          <p:cNvPr id="19" name="Layer title 4"/>
          <p:cNvSpPr txBox="1"/>
          <p:nvPr/>
        </p:nvSpPr>
        <p:spPr>
          <a:xfrm>
            <a:off x="1234440" y="4224528"/>
            <a:ext cx="5577840" cy="365760"/>
          </a:xfrm>
          <a:prstGeom prst="rect">
            <a:avLst/>
          </a:prstGeom>
          <a:noFill/>
          <a:ln/>
        </p:spPr>
        <p:txBody>
          <a:bodyPr wrap="square" lIns="0" tIns="0" rIns="0" bIns="0" rtlCol="0" anchor="t"/>
          <a:lstStyle/>
          <a:p>
            <a:pPr indent="0" marL="0">
              <a:buNone/>
            </a:pPr>
            <a:r>
              <a:rPr lang="en-US" sz="1800" b="1" dirty="0">
                <a:solidFill>
                  <a:schemeClr val="bg1"/>
                </a:solidFill>
              </a:rPr>
              <a:t>Model registry and versioning</a:t>
            </a:r>
            <a:endParaRPr lang="en-US" sz="1800" dirty="0"/>
          </a:p>
        </p:txBody>
      </p:sp>
      <p:sp>
        <p:nvSpPr>
          <p:cNvPr id="20" name="Layer body 4"/>
          <p:cNvSpPr txBox="1"/>
          <p:nvPr/>
        </p:nvSpPr>
        <p:spPr>
          <a:xfrm>
            <a:off x="1234440" y="4562856"/>
            <a:ext cx="5577840" cy="274320"/>
          </a:xfrm>
          <a:prstGeom prst="rect">
            <a:avLst/>
          </a:prstGeom>
          <a:noFill/>
          <a:ln/>
        </p:spPr>
        <p:txBody>
          <a:bodyPr wrap="square" lIns="0" tIns="0" rIns="0" bIns="0" rtlCol="0" anchor="t"/>
          <a:lstStyle/>
          <a:p>
            <a:pPr indent="0" marL="0">
              <a:buNone/>
            </a:pPr>
            <a:r>
              <a:rPr lang="en-US" sz="1400" dirty="0">
                <a:solidFill>
                  <a:schemeClr val="bg2"/>
                </a:solidFill>
              </a:rPr>
              <a:t>Safe rollouts and rollbacks per asset</a:t>
            </a:r>
            <a:endParaRPr lang="en-US" sz="1400" dirty="0"/>
          </a:p>
        </p:txBody>
      </p:sp>
      <p:sp>
        <p:nvSpPr>
          <p:cNvPr id="21" name="Stack layer 5"/>
          <p:cNvSpPr/>
          <p:nvPr/>
        </p:nvSpPr>
        <p:spPr>
          <a:xfrm>
            <a:off x="548640" y="5047488"/>
            <a:ext cx="6400800" cy="749808"/>
          </a:xfrm>
          <a:prstGeom prst="roundRect">
            <a:avLst>
              <a:gd name="adj" fmla="val 17073"/>
            </a:avLst>
          </a:prstGeom>
          <a:solidFill>
            <a:schemeClr val="accent4">
              <a:alpha val="10000"/>
            </a:schemeClr>
          </a:solidFill>
          <a:ln w="12700">
            <a:solidFill>
              <a:schemeClr val="accent4"/>
            </a:solidFill>
            <a:prstDash val="solid"/>
          </a:ln>
        </p:spPr>
      </p:sp>
      <p:sp>
        <p:nvSpPr>
          <p:cNvPr id="22" name="Layer number 5"/>
          <p:cNvSpPr txBox="1"/>
          <p:nvPr/>
        </p:nvSpPr>
        <p:spPr>
          <a:xfrm>
            <a:off x="777240" y="5047488"/>
            <a:ext cx="365760" cy="749808"/>
          </a:xfrm>
          <a:prstGeom prst="rect">
            <a:avLst/>
          </a:prstGeom>
          <a:noFill/>
          <a:ln/>
        </p:spPr>
        <p:txBody>
          <a:bodyPr wrap="square" lIns="0" tIns="0" rIns="0" bIns="0" rtlCol="0" anchor="ctr"/>
          <a:lstStyle/>
          <a:p>
            <a:pPr indent="0" marL="0">
              <a:buNone/>
            </a:pPr>
            <a:r>
              <a:rPr lang="en-US" sz="2000" b="1" dirty="0">
                <a:solidFill>
                  <a:schemeClr val="accent4"/>
                </a:solidFill>
                <a:latin typeface="+mj-lt" pitchFamily="34" charset="0"/>
                <a:ea typeface="+mj-lt" pitchFamily="34" charset="-122"/>
                <a:cs typeface="+mj-lt" pitchFamily="34" charset="-120"/>
              </a:rPr>
              <a:t>5</a:t>
            </a:r>
            <a:endParaRPr lang="en-US" sz="2000" dirty="0"/>
          </a:p>
        </p:txBody>
      </p:sp>
      <p:sp>
        <p:nvSpPr>
          <p:cNvPr id="23" name="Layer title 5"/>
          <p:cNvSpPr txBox="1"/>
          <p:nvPr/>
        </p:nvSpPr>
        <p:spPr>
          <a:xfrm>
            <a:off x="1234440" y="5120640"/>
            <a:ext cx="5577840" cy="365760"/>
          </a:xfrm>
          <a:prstGeom prst="rect">
            <a:avLst/>
          </a:prstGeom>
          <a:noFill/>
          <a:ln/>
        </p:spPr>
        <p:txBody>
          <a:bodyPr wrap="square" lIns="0" tIns="0" rIns="0" bIns="0" rtlCol="0" anchor="t"/>
          <a:lstStyle/>
          <a:p>
            <a:pPr indent="0" marL="0">
              <a:buNone/>
            </a:pPr>
            <a:r>
              <a:rPr lang="en-US" sz="1800" b="1" dirty="0">
                <a:solidFill>
                  <a:schemeClr val="bg1"/>
                </a:solidFill>
              </a:rPr>
              <a:t>Signal API, oracle fleet and chat app</a:t>
            </a:r>
            <a:endParaRPr lang="en-US" sz="1800" dirty="0"/>
          </a:p>
        </p:txBody>
      </p:sp>
      <p:sp>
        <p:nvSpPr>
          <p:cNvPr id="24" name="Layer body 5"/>
          <p:cNvSpPr txBox="1"/>
          <p:nvPr/>
        </p:nvSpPr>
        <p:spPr>
          <a:xfrm>
            <a:off x="1234440" y="5458968"/>
            <a:ext cx="5577840" cy="274320"/>
          </a:xfrm>
          <a:prstGeom prst="rect">
            <a:avLst/>
          </a:prstGeom>
          <a:noFill/>
          <a:ln/>
        </p:spPr>
        <p:txBody>
          <a:bodyPr wrap="square" lIns="0" tIns="0" rIns="0" bIns="0" rtlCol="0" anchor="t"/>
          <a:lstStyle/>
          <a:p>
            <a:pPr indent="0" marL="0">
              <a:buNone/>
            </a:pPr>
            <a:r>
              <a:rPr lang="en-US" sz="1400" dirty="0">
                <a:solidFill>
                  <a:schemeClr val="bg2"/>
                </a:solidFill>
              </a:rPr>
              <a:t>One serving layer for every listed asset</a:t>
            </a:r>
            <a:endParaRPr lang="en-US" sz="1400" dirty="0"/>
          </a:p>
        </p:txBody>
      </p:sp>
      <p:sp>
        <p:nvSpPr>
          <p:cNvPr id="25" name="Benefit 1"/>
          <p:cNvSpPr/>
          <p:nvPr/>
        </p:nvSpPr>
        <p:spPr>
          <a:xfrm>
            <a:off x="7315200" y="1463040"/>
            <a:ext cx="4325112" cy="896112"/>
          </a:xfrm>
          <a:prstGeom prst="roundRect">
            <a:avLst>
              <a:gd name="adj" fmla="val 14286"/>
            </a:avLst>
          </a:prstGeom>
          <a:solidFill>
            <a:schemeClr val="tx2"/>
          </a:solidFill>
          <a:ln w="9525">
            <a:solidFill>
              <a:schemeClr val="accent6"/>
            </a:solidFill>
            <a:prstDash val="solid"/>
          </a:ln>
        </p:spPr>
      </p:sp>
      <p:sp>
        <p:nvSpPr>
          <p:cNvPr id="26" name="Benefit 1 disc"/>
          <p:cNvSpPr/>
          <p:nvPr/>
        </p:nvSpPr>
        <p:spPr>
          <a:xfrm>
            <a:off x="7498080" y="1591056"/>
            <a:ext cx="640080" cy="640080"/>
          </a:xfrm>
          <a:prstGeom prst="ellipse">
            <a:avLst/>
          </a:prstGeom>
          <a:solidFill>
            <a:schemeClr val="accent1">
              <a:alpha val="18000"/>
            </a:schemeClr>
          </a:solidFill>
          <a:ln w="15875">
            <a:solidFill>
              <a:schemeClr val="accent1"/>
            </a:solidFill>
            <a:prstDash val="solid"/>
          </a:ln>
        </p:spPr>
      </p:sp>
      <p:pic>
        <p:nvPicPr>
          <p:cNvPr id="27" name="Benefit 1 icon" descr="Server icon">    </p:cNvPr>
          <p:cNvPicPr>
            <a:picLocks noChangeAspect="1"/>
          </p:cNvPicPr>
          <p:nvPr/>
        </p:nvPicPr>
        <p:blipFill>
          <a:blip r:embed="rId1"/>
          <a:stretch>
            <a:fillRect/>
          </a:stretch>
        </p:blipFill>
        <p:spPr>
          <a:xfrm>
            <a:off x="7658100" y="1751076"/>
            <a:ext cx="320040" cy="320040"/>
          </a:xfrm>
          <a:prstGeom prst="rect">
            <a:avLst/>
          </a:prstGeom>
        </p:spPr>
      </p:pic>
      <p:sp>
        <p:nvSpPr>
          <p:cNvPr id="28" name="Benefit text 1"/>
          <p:cNvSpPr txBox="1"/>
          <p:nvPr/>
        </p:nvSpPr>
        <p:spPr>
          <a:xfrm>
            <a:off x="8275320" y="1463040"/>
            <a:ext cx="3246120" cy="896112"/>
          </a:xfrm>
          <a:prstGeom prst="rect">
            <a:avLst/>
          </a:prstGeom>
          <a:noFill/>
          <a:ln/>
        </p:spPr>
        <p:txBody>
          <a:bodyPr wrap="square" lIns="0" tIns="0" rIns="0" bIns="0" rtlCol="0" anchor="ctr"/>
          <a:lstStyle/>
          <a:p>
            <a:pPr indent="0" marL="0">
              <a:buNone/>
            </a:pPr>
            <a:r>
              <a:rPr lang="en-US" sz="1500" b="1" dirty="0">
                <a:solidFill>
                  <a:schemeClr val="bg1"/>
                </a:solidFill>
              </a:rPr>
              <a:t>Train many assets in parallel</a:t>
            </a:r>
            <a:endParaRPr lang="en-US" sz="1500" dirty="0"/>
          </a:p>
        </p:txBody>
      </p:sp>
      <p:sp>
        <p:nvSpPr>
          <p:cNvPr id="29" name="Benefit 2"/>
          <p:cNvSpPr/>
          <p:nvPr/>
        </p:nvSpPr>
        <p:spPr>
          <a:xfrm>
            <a:off x="7315200" y="2487168"/>
            <a:ext cx="4325112" cy="896112"/>
          </a:xfrm>
          <a:prstGeom prst="roundRect">
            <a:avLst>
              <a:gd name="adj" fmla="val 14286"/>
            </a:avLst>
          </a:prstGeom>
          <a:solidFill>
            <a:schemeClr val="tx2"/>
          </a:solidFill>
          <a:ln w="9525">
            <a:solidFill>
              <a:schemeClr val="accent6"/>
            </a:solidFill>
            <a:prstDash val="solid"/>
          </a:ln>
        </p:spPr>
      </p:sp>
      <p:sp>
        <p:nvSpPr>
          <p:cNvPr id="30" name="Benefit 2 disc"/>
          <p:cNvSpPr/>
          <p:nvPr/>
        </p:nvSpPr>
        <p:spPr>
          <a:xfrm>
            <a:off x="7498080" y="2615184"/>
            <a:ext cx="640080" cy="640080"/>
          </a:xfrm>
          <a:prstGeom prst="ellipse">
            <a:avLst/>
          </a:prstGeom>
          <a:solidFill>
            <a:schemeClr val="accent1">
              <a:alpha val="18000"/>
            </a:schemeClr>
          </a:solidFill>
          <a:ln w="15875">
            <a:solidFill>
              <a:schemeClr val="accent1"/>
            </a:solidFill>
            <a:prstDash val="solid"/>
          </a:ln>
        </p:spPr>
      </p:sp>
      <p:pic>
        <p:nvPicPr>
          <p:cNvPr id="31" name="Benefit 2 icon" descr="Microchip icon">    </p:cNvPr>
          <p:cNvPicPr>
            <a:picLocks noChangeAspect="1"/>
          </p:cNvPicPr>
          <p:nvPr/>
        </p:nvPicPr>
        <p:blipFill>
          <a:blip r:embed="rId2"/>
          <a:stretch>
            <a:fillRect/>
          </a:stretch>
        </p:blipFill>
        <p:spPr>
          <a:xfrm>
            <a:off x="7658100" y="2775204"/>
            <a:ext cx="320040" cy="320040"/>
          </a:xfrm>
          <a:prstGeom prst="rect">
            <a:avLst/>
          </a:prstGeom>
        </p:spPr>
      </p:pic>
      <p:sp>
        <p:nvSpPr>
          <p:cNvPr id="32" name="Benefit text 2"/>
          <p:cNvSpPr txBox="1"/>
          <p:nvPr/>
        </p:nvSpPr>
        <p:spPr>
          <a:xfrm>
            <a:off x="8275320" y="2487168"/>
            <a:ext cx="3246120" cy="896112"/>
          </a:xfrm>
          <a:prstGeom prst="rect">
            <a:avLst/>
          </a:prstGeom>
          <a:noFill/>
          <a:ln/>
        </p:spPr>
        <p:txBody>
          <a:bodyPr wrap="square" lIns="0" tIns="0" rIns="0" bIns="0" rtlCol="0" anchor="ctr"/>
          <a:lstStyle/>
          <a:p>
            <a:pPr indent="0" marL="0">
              <a:buNone/>
            </a:pPr>
            <a:r>
              <a:rPr lang="en-US" sz="1500" b="1" dirty="0">
                <a:solidFill>
                  <a:schemeClr val="bg1"/>
                </a:solidFill>
              </a:rPr>
              <a:t>GPU speed-ups for retraining and experiments</a:t>
            </a:r>
            <a:endParaRPr lang="en-US" sz="1500" dirty="0"/>
          </a:p>
        </p:txBody>
      </p:sp>
      <p:sp>
        <p:nvSpPr>
          <p:cNvPr id="33" name="Benefit 3"/>
          <p:cNvSpPr/>
          <p:nvPr/>
        </p:nvSpPr>
        <p:spPr>
          <a:xfrm>
            <a:off x="7315200" y="3511296"/>
            <a:ext cx="4325112" cy="896112"/>
          </a:xfrm>
          <a:prstGeom prst="roundRect">
            <a:avLst>
              <a:gd name="adj" fmla="val 14286"/>
            </a:avLst>
          </a:prstGeom>
          <a:solidFill>
            <a:schemeClr val="tx2"/>
          </a:solidFill>
          <a:ln w="9525">
            <a:solidFill>
              <a:schemeClr val="accent6"/>
            </a:solidFill>
            <a:prstDash val="solid"/>
          </a:ln>
        </p:spPr>
      </p:sp>
      <p:sp>
        <p:nvSpPr>
          <p:cNvPr id="34" name="Benefit 3 disc"/>
          <p:cNvSpPr/>
          <p:nvPr/>
        </p:nvSpPr>
        <p:spPr>
          <a:xfrm>
            <a:off x="7498080" y="3639312"/>
            <a:ext cx="640080" cy="640080"/>
          </a:xfrm>
          <a:prstGeom prst="ellipse">
            <a:avLst/>
          </a:prstGeom>
          <a:solidFill>
            <a:schemeClr val="accent1">
              <a:alpha val="18000"/>
            </a:schemeClr>
          </a:solidFill>
          <a:ln w="15875">
            <a:solidFill>
              <a:schemeClr val="accent1"/>
            </a:solidFill>
            <a:prstDash val="solid"/>
          </a:ln>
        </p:spPr>
      </p:sp>
      <p:pic>
        <p:nvPicPr>
          <p:cNvPr id="35" name="Benefit 3 icon" descr="Cloud icon">    </p:cNvPr>
          <p:cNvPicPr>
            <a:picLocks noChangeAspect="1"/>
          </p:cNvPicPr>
          <p:nvPr/>
        </p:nvPicPr>
        <p:blipFill>
          <a:blip r:embed="rId3"/>
          <a:stretch>
            <a:fillRect/>
          </a:stretch>
        </p:blipFill>
        <p:spPr>
          <a:xfrm>
            <a:off x="7658100" y="3799332"/>
            <a:ext cx="320040" cy="320040"/>
          </a:xfrm>
          <a:prstGeom prst="rect">
            <a:avLst/>
          </a:prstGeom>
        </p:spPr>
      </p:pic>
      <p:sp>
        <p:nvSpPr>
          <p:cNvPr id="36" name="Benefit text 3"/>
          <p:cNvSpPr txBox="1"/>
          <p:nvPr/>
        </p:nvSpPr>
        <p:spPr>
          <a:xfrm>
            <a:off x="8275320" y="3511296"/>
            <a:ext cx="3246120" cy="896112"/>
          </a:xfrm>
          <a:prstGeom prst="rect">
            <a:avLst/>
          </a:prstGeom>
          <a:noFill/>
          <a:ln/>
        </p:spPr>
        <p:txBody>
          <a:bodyPr wrap="square" lIns="0" tIns="0" rIns="0" bIns="0" rtlCol="0" anchor="ctr"/>
          <a:lstStyle/>
          <a:p>
            <a:pPr indent="0" marL="0">
              <a:buNone/>
            </a:pPr>
            <a:r>
              <a:rPr lang="en-US" sz="1500" b="1" dirty="0">
                <a:solidFill>
                  <a:schemeClr val="bg1"/>
                </a:solidFill>
              </a:rPr>
              <a:t>Elastic capacity: add assets without re-architecting</a:t>
            </a:r>
            <a:endParaRPr lang="en-US" sz="1500" dirty="0"/>
          </a:p>
        </p:txBody>
      </p:sp>
      <p:sp>
        <p:nvSpPr>
          <p:cNvPr id="37" name="Benefit 4"/>
          <p:cNvSpPr/>
          <p:nvPr/>
        </p:nvSpPr>
        <p:spPr>
          <a:xfrm>
            <a:off x="7315200" y="4535424"/>
            <a:ext cx="4325112" cy="896112"/>
          </a:xfrm>
          <a:prstGeom prst="roundRect">
            <a:avLst>
              <a:gd name="adj" fmla="val 14286"/>
            </a:avLst>
          </a:prstGeom>
          <a:solidFill>
            <a:schemeClr val="tx2"/>
          </a:solidFill>
          <a:ln w="9525">
            <a:solidFill>
              <a:schemeClr val="accent6"/>
            </a:solidFill>
            <a:prstDash val="solid"/>
          </a:ln>
        </p:spPr>
      </p:sp>
      <p:sp>
        <p:nvSpPr>
          <p:cNvPr id="38" name="Benefit 4 disc"/>
          <p:cNvSpPr/>
          <p:nvPr/>
        </p:nvSpPr>
        <p:spPr>
          <a:xfrm>
            <a:off x="7498080" y="4663440"/>
            <a:ext cx="640080" cy="640080"/>
          </a:xfrm>
          <a:prstGeom prst="ellipse">
            <a:avLst/>
          </a:prstGeom>
          <a:solidFill>
            <a:schemeClr val="accent1">
              <a:alpha val="18000"/>
            </a:schemeClr>
          </a:solidFill>
          <a:ln w="15875">
            <a:solidFill>
              <a:schemeClr val="accent1"/>
            </a:solidFill>
            <a:prstDash val="solid"/>
          </a:ln>
        </p:spPr>
      </p:sp>
      <p:pic>
        <p:nvPicPr>
          <p:cNvPr id="39" name="Benefit 4 icon" descr="ShieldAlt icon">    </p:cNvPr>
          <p:cNvPicPr>
            <a:picLocks noChangeAspect="1"/>
          </p:cNvPicPr>
          <p:nvPr/>
        </p:nvPicPr>
        <p:blipFill>
          <a:blip r:embed="rId4"/>
          <a:stretch>
            <a:fillRect/>
          </a:stretch>
        </p:blipFill>
        <p:spPr>
          <a:xfrm>
            <a:off x="7658100" y="4823460"/>
            <a:ext cx="320040" cy="320040"/>
          </a:xfrm>
          <a:prstGeom prst="rect">
            <a:avLst/>
          </a:prstGeom>
        </p:spPr>
      </p:pic>
      <p:sp>
        <p:nvSpPr>
          <p:cNvPr id="40" name="Benefit text 4"/>
          <p:cNvSpPr txBox="1"/>
          <p:nvPr/>
        </p:nvSpPr>
        <p:spPr>
          <a:xfrm>
            <a:off x="8275320" y="4535424"/>
            <a:ext cx="3246120" cy="896112"/>
          </a:xfrm>
          <a:prstGeom prst="rect">
            <a:avLst/>
          </a:prstGeom>
          <a:noFill/>
          <a:ln/>
        </p:spPr>
        <p:txBody>
          <a:bodyPr wrap="square" lIns="0" tIns="0" rIns="0" bIns="0" rtlCol="0" anchor="ctr"/>
          <a:lstStyle/>
          <a:p>
            <a:pPr indent="0" marL="0">
              <a:buNone/>
            </a:pPr>
            <a:r>
              <a:rPr lang="en-US" sz="1500" b="1" dirty="0">
                <a:solidFill>
                  <a:schemeClr val="bg1"/>
                </a:solidFill>
              </a:rPr>
              <a:t>Monitoring and failover for 24/7 uptime</a:t>
            </a:r>
            <a:endParaRPr lang="en-US" sz="1500" dirty="0"/>
          </a:p>
        </p:txBody>
      </p:sp>
      <p:sp>
        <p:nvSpPr>
          <p:cNvPr id="41" name="Today next banner"/>
          <p:cNvSpPr/>
          <p:nvPr/>
        </p:nvSpPr>
        <p:spPr>
          <a:xfrm>
            <a:off x="548640" y="5989320"/>
            <a:ext cx="11091672" cy="384048"/>
          </a:xfrm>
          <a:prstGeom prst="roundRect">
            <a:avLst>
              <a:gd name="adj" fmla="val 33333"/>
            </a:avLst>
          </a:prstGeom>
          <a:solidFill>
            <a:schemeClr val="tx2"/>
          </a:solidFill>
          <a:ln w="9525">
            <a:solidFill>
              <a:schemeClr val="accent6"/>
            </a:solidFill>
            <a:prstDash val="solid"/>
          </a:ln>
        </p:spPr>
      </p:sp>
      <p:sp>
        <p:nvSpPr>
          <p:cNvPr id="42" name="Today next text"/>
          <p:cNvSpPr txBox="1"/>
          <p:nvPr/>
        </p:nvSpPr>
        <p:spPr>
          <a:xfrm>
            <a:off x="777240" y="5989320"/>
            <a:ext cx="10698480" cy="384048"/>
          </a:xfrm>
          <a:prstGeom prst="rect">
            <a:avLst/>
          </a:prstGeom>
          <a:noFill/>
          <a:ln/>
        </p:spPr>
        <p:txBody>
          <a:bodyPr wrap="square" lIns="0" tIns="0" rIns="0" bIns="0" rtlCol="0" anchor="ctr"/>
          <a:lstStyle/>
          <a:p>
            <a:pPr indent="0" marL="0">
              <a:buNone/>
            </a:pPr>
            <a:r>
              <a:rPr lang="en-US" sz="1400" b="1" dirty="0">
                <a:solidFill>
                  <a:schemeClr val="accent3"/>
                </a:solidFill>
              </a:rPr>
              <a:t>TODAY  </a:t>
            </a:r>
            <a:pPr indent="0" marL="0">
              <a:buNone/>
            </a:pPr>
            <a:r>
              <a:rPr lang="en-US" sz="1400" dirty="0">
                <a:solidFill>
                  <a:schemeClr val="bg1"/>
                </a:solidFill>
              </a:rPr>
              <a:t>CPU-based deployment      </a:t>
            </a:r>
            <a:pPr indent="0" marL="0">
              <a:buNone/>
            </a:pPr>
            <a:r>
              <a:rPr lang="en-US" sz="1400" b="1" dirty="0">
                <a:solidFill>
                  <a:schemeClr val="accent2"/>
                </a:solidFill>
              </a:rPr>
              <a:t>NEXT  </a:t>
            </a:r>
            <a:pPr indent="0" marL="0">
              <a:buNone/>
            </a:pPr>
            <a:r>
              <a:rPr lang="en-US" sz="1400" dirty="0">
                <a:solidFill>
                  <a:schemeClr val="bg1"/>
                </a:solidFill>
              </a:rPr>
              <a:t>Cloud orchestration + CUDA GPU acceleration</a:t>
            </a:r>
            <a:endParaRPr lang="en-US" sz="1400" dirty="0"/>
          </a:p>
        </p:txBody>
      </p:sp>
      <p:sp>
        <p:nvSpPr>
          <p:cNvPr id="25" name="Slide Number Placeholder 0"/>
          <p:cNvSpPr>
            <a:spLocks noGrp="1"/>
          </p:cNvSpPr>
          <p:nvPr>
            <p:ph type="sldNum" sz="quarter" idx="4294967295"/>
          </p:nvPr>
        </p:nvSpPr>
        <p:spPr>
          <a:xfrm>
            <a:off x="11091672" y="6437376"/>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1672" cy="822960"/>
          </a:xfrm>
          <a:prstGeom prst="rect">
            <a:avLst/>
          </a:prstGeom>
          <a:noFill/>
          <a:ln/>
        </p:spPr>
        <p:txBody>
          <a:bodyPr wrap="square" lIns="0" tIns="0" rIns="0" bIns="0" rtlCol="0" anchor="ctr"/>
          <a:lstStyle/>
          <a:p>
            <a:pPr algn="l" indent="0" marL="0">
              <a:buNone/>
            </a:pPr>
            <a:r>
              <a:rPr lang="en-US" sz="3600" b="1" dirty="0">
                <a:solidFill>
                  <a:schemeClr val="bg1"/>
                </a:solidFill>
              </a:rPr>
              <a:t>askHVTS.AI: talk to the signals</a:t>
            </a:r>
            <a:endParaRPr lang="en-US" sz="3600" dirty="0"/>
          </a:p>
        </p:txBody>
      </p:sp>
      <p:sp>
        <p:nvSpPr>
          <p:cNvPr id="3" name="Section tag"/>
          <p:cNvSpPr txBox="1"/>
          <p:nvPr/>
        </p:nvSpPr>
        <p:spPr>
          <a:xfrm>
            <a:off x="7955280" y="146304"/>
            <a:ext cx="3685032" cy="228600"/>
          </a:xfrm>
          <a:prstGeom prst="rect">
            <a:avLst/>
          </a:prstGeom>
          <a:noFill/>
          <a:ln/>
        </p:spPr>
        <p:txBody>
          <a:bodyPr wrap="square" lIns="0" tIns="0" rIns="0" bIns="0" rtlCol="0" anchor="t"/>
          <a:lstStyle/>
          <a:p>
            <a:pPr algn="r" indent="0" marL="0">
              <a:buNone/>
            </a:pPr>
            <a:r>
              <a:rPr lang="en-US" sz="1000" b="1" spc="300" kern="0" dirty="0">
                <a:solidFill>
                  <a:schemeClr val="accent1"/>
                </a:solidFill>
              </a:rPr>
              <a:t>FUTURE MILESTONE</a:t>
            </a:r>
            <a:endParaRPr lang="en-US" sz="1000" dirty="0"/>
          </a:p>
        </p:txBody>
      </p:sp>
      <p:sp>
        <p:nvSpPr>
          <p:cNvPr id="5" name="Chat window"/>
          <p:cNvSpPr/>
          <p:nvPr/>
        </p:nvSpPr>
        <p:spPr>
          <a:xfrm>
            <a:off x="548640" y="1463040"/>
            <a:ext cx="6858000" cy="4754880"/>
          </a:xfrm>
          <a:prstGeom prst="roundRect">
            <a:avLst>
              <a:gd name="adj" fmla="val 2692"/>
            </a:avLst>
          </a:prstGeom>
          <a:solidFill>
            <a:schemeClr val="tx2"/>
          </a:solidFill>
          <a:ln w="15875">
            <a:solidFill>
              <a:schemeClr val="accent1"/>
            </a:solidFill>
            <a:prstDash val="solid"/>
          </a:ln>
          <a:effectLst>
            <a:outerShdw sx="100000" sy="100000" kx="0" ky="0" algn="bl" rotWithShape="0" blurRad="177800" dist="38100" dir="5400000">
              <a:srgbClr val="000000">
                <a:alpha val="35000"/>
              </a:srgbClr>
            </a:outerShdw>
          </a:effectLst>
        </p:spPr>
      </p:sp>
      <p:sp>
        <p:nvSpPr>
          <p:cNvPr id="6" name="Live dot"/>
          <p:cNvSpPr/>
          <p:nvPr/>
        </p:nvSpPr>
        <p:spPr>
          <a:xfrm>
            <a:off x="868680" y="1783080"/>
            <a:ext cx="146304" cy="146304"/>
          </a:xfrm>
          <a:prstGeom prst="ellipse">
            <a:avLst/>
          </a:prstGeom>
          <a:solidFill>
            <a:schemeClr val="accent3"/>
          </a:solidFill>
          <a:ln/>
        </p:spPr>
      </p:sp>
      <p:sp>
        <p:nvSpPr>
          <p:cNvPr id="7" name="Chat title"/>
          <p:cNvSpPr txBox="1"/>
          <p:nvPr/>
        </p:nvSpPr>
        <p:spPr>
          <a:xfrm>
            <a:off x="1143000" y="1664208"/>
            <a:ext cx="2743200" cy="384048"/>
          </a:xfrm>
          <a:prstGeom prst="rect">
            <a:avLst/>
          </a:prstGeom>
          <a:noFill/>
          <a:ln/>
        </p:spPr>
        <p:txBody>
          <a:bodyPr wrap="square" lIns="0" tIns="0" rIns="0" bIns="0" rtlCol="0" anchor="ctr"/>
          <a:lstStyle/>
          <a:p>
            <a:pPr indent="0" marL="0">
              <a:buNone/>
            </a:pPr>
            <a:r>
              <a:rPr lang="en-US" sz="1600" b="1" dirty="0">
                <a:solidFill>
                  <a:schemeClr val="bg1"/>
                </a:solidFill>
              </a:rPr>
              <a:t>askHVTS.AI</a:t>
            </a:r>
            <a:endParaRPr lang="en-US" sz="1600" dirty="0"/>
          </a:p>
        </p:txBody>
      </p:sp>
      <p:sp>
        <p:nvSpPr>
          <p:cNvPr id="8" name="Mockup tag"/>
          <p:cNvSpPr/>
          <p:nvPr/>
        </p:nvSpPr>
        <p:spPr>
          <a:xfrm>
            <a:off x="5806440" y="1709928"/>
            <a:ext cx="1371600" cy="292608"/>
          </a:xfrm>
          <a:prstGeom prst="roundRect">
            <a:avLst>
              <a:gd name="adj" fmla="val 50000"/>
            </a:avLst>
          </a:prstGeom>
          <a:solidFill>
            <a:schemeClr val="accent2"/>
          </a:solidFill>
          <a:ln/>
        </p:spPr>
      </p:sp>
      <p:sp>
        <p:nvSpPr>
          <p:cNvPr id="9" name="Mockup tag label"/>
          <p:cNvSpPr txBox="1"/>
          <p:nvPr/>
        </p:nvSpPr>
        <p:spPr>
          <a:xfrm>
            <a:off x="5806440" y="1709928"/>
            <a:ext cx="1371600" cy="292608"/>
          </a:xfrm>
          <a:prstGeom prst="rect">
            <a:avLst/>
          </a:prstGeom>
          <a:noFill/>
          <a:ln/>
        </p:spPr>
        <p:txBody>
          <a:bodyPr wrap="square" lIns="0" tIns="0" rIns="0" bIns="0" rtlCol="0" anchor="ctr"/>
          <a:lstStyle/>
          <a:p>
            <a:pPr algn="ctr" indent="0" marL="0">
              <a:buNone/>
            </a:pPr>
            <a:r>
              <a:rPr lang="en-US" sz="1000" b="1" spc="100" kern="0" dirty="0">
                <a:solidFill>
                  <a:schemeClr val="tx1"/>
                </a:solidFill>
              </a:rPr>
              <a:t>ILLUSTRATIVE</a:t>
            </a:r>
            <a:endParaRPr lang="en-US" sz="1000" dirty="0"/>
          </a:p>
        </p:txBody>
      </p:sp>
      <p:sp>
        <p:nvSpPr>
          <p:cNvPr id="10" name="User msg 1"/>
          <p:cNvSpPr/>
          <p:nvPr/>
        </p:nvSpPr>
        <p:spPr>
          <a:xfrm>
            <a:off x="3383280" y="2286000"/>
            <a:ext cx="3749040" cy="566928"/>
          </a:xfrm>
          <a:prstGeom prst="roundRect">
            <a:avLst>
              <a:gd name="adj" fmla="val 25806"/>
            </a:avLst>
          </a:prstGeom>
          <a:solidFill>
            <a:schemeClr val="accent1"/>
          </a:solidFill>
          <a:ln/>
        </p:spPr>
      </p:sp>
      <p:sp>
        <p:nvSpPr>
          <p:cNvPr id="11" name="User msg 1 text"/>
          <p:cNvSpPr txBox="1"/>
          <p:nvPr/>
        </p:nvSpPr>
        <p:spPr>
          <a:xfrm>
            <a:off x="3566160" y="2286000"/>
            <a:ext cx="3383280" cy="566928"/>
          </a:xfrm>
          <a:prstGeom prst="rect">
            <a:avLst/>
          </a:prstGeom>
          <a:noFill/>
          <a:ln/>
        </p:spPr>
        <p:txBody>
          <a:bodyPr wrap="square" lIns="0" tIns="0" rIns="0" bIns="0" rtlCol="0" anchor="ctr"/>
          <a:lstStyle/>
          <a:p>
            <a:pPr indent="0" marL="0">
              <a:buNone/>
            </a:pPr>
            <a:r>
              <a:rPr lang="en-US" sz="1400" b="1" dirty="0">
                <a:solidFill>
                  <a:schemeClr val="tx1"/>
                </a:solidFill>
              </a:rPr>
              <a:t>What’s the live signal on BTC?</a:t>
            </a:r>
            <a:endParaRPr lang="en-US" sz="1400" dirty="0"/>
          </a:p>
        </p:txBody>
      </p:sp>
      <p:sp>
        <p:nvSpPr>
          <p:cNvPr id="12" name="AI msg 1"/>
          <p:cNvSpPr/>
          <p:nvPr/>
        </p:nvSpPr>
        <p:spPr>
          <a:xfrm>
            <a:off x="868680" y="3017520"/>
            <a:ext cx="5394960" cy="1005840"/>
          </a:xfrm>
          <a:prstGeom prst="roundRect">
            <a:avLst>
              <a:gd name="adj" fmla="val 14545"/>
            </a:avLst>
          </a:prstGeom>
          <a:solidFill>
            <a:schemeClr val="accent6"/>
          </a:solidFill>
          <a:ln/>
        </p:spPr>
      </p:sp>
      <p:sp>
        <p:nvSpPr>
          <p:cNvPr id="13" name="AI msg 1 text"/>
          <p:cNvSpPr txBox="1"/>
          <p:nvPr/>
        </p:nvSpPr>
        <p:spPr>
          <a:xfrm>
            <a:off x="1051560" y="3017520"/>
            <a:ext cx="5029200" cy="1005840"/>
          </a:xfrm>
          <a:prstGeom prst="rect">
            <a:avLst/>
          </a:prstGeom>
          <a:noFill/>
          <a:ln/>
        </p:spPr>
        <p:txBody>
          <a:bodyPr wrap="square" lIns="0" tIns="0" rIns="0" bIns="0" rtlCol="0" anchor="ctr"/>
          <a:lstStyle/>
          <a:p>
            <a:pPr indent="0" marL="0">
              <a:buNone/>
            </a:pPr>
            <a:r>
              <a:rPr lang="en-US" sz="1400" dirty="0">
                <a:solidFill>
                  <a:schemeClr val="bg1"/>
                </a:solidFill>
              </a:rPr>
              <a:t>BTC: BULLISH, STRONG. Confidence 71%, risk MEDIUM. Targets rise across the next 20 hours. Want the last five signals?</a:t>
            </a:r>
            <a:endParaRPr lang="en-US" sz="1400" dirty="0"/>
          </a:p>
        </p:txBody>
      </p:sp>
      <p:sp>
        <p:nvSpPr>
          <p:cNvPr id="14" name="User msg 2"/>
          <p:cNvSpPr/>
          <p:nvPr/>
        </p:nvSpPr>
        <p:spPr>
          <a:xfrm>
            <a:off x="2743200" y="4206240"/>
            <a:ext cx="4389120" cy="566928"/>
          </a:xfrm>
          <a:prstGeom prst="roundRect">
            <a:avLst>
              <a:gd name="adj" fmla="val 25806"/>
            </a:avLst>
          </a:prstGeom>
          <a:solidFill>
            <a:schemeClr val="accent1"/>
          </a:solidFill>
          <a:ln/>
        </p:spPr>
      </p:sp>
      <p:sp>
        <p:nvSpPr>
          <p:cNvPr id="15" name="User msg 2 text"/>
          <p:cNvSpPr txBox="1"/>
          <p:nvPr/>
        </p:nvSpPr>
        <p:spPr>
          <a:xfrm>
            <a:off x="2926080" y="4206240"/>
            <a:ext cx="4023360" cy="566928"/>
          </a:xfrm>
          <a:prstGeom prst="rect">
            <a:avLst/>
          </a:prstGeom>
          <a:noFill/>
          <a:ln/>
        </p:spPr>
        <p:txBody>
          <a:bodyPr wrap="square" lIns="0" tIns="0" rIns="0" bIns="0" rtlCol="0" anchor="ctr"/>
          <a:lstStyle/>
          <a:p>
            <a:pPr indent="0" marL="0">
              <a:buNone/>
            </a:pPr>
            <a:r>
              <a:rPr lang="en-US" sz="1400" b="1" dirty="0">
                <a:solidFill>
                  <a:schemeClr val="tx1"/>
                </a:solidFill>
              </a:rPr>
              <a:t>Yes, and flag any risk change.</a:t>
            </a:r>
            <a:endParaRPr lang="en-US" sz="1400" dirty="0"/>
          </a:p>
        </p:txBody>
      </p:sp>
      <p:sp>
        <p:nvSpPr>
          <p:cNvPr id="16" name="AI msg 2"/>
          <p:cNvSpPr/>
          <p:nvPr/>
        </p:nvSpPr>
        <p:spPr>
          <a:xfrm>
            <a:off x="868680" y="4937760"/>
            <a:ext cx="5394960" cy="1005840"/>
          </a:xfrm>
          <a:prstGeom prst="roundRect">
            <a:avLst>
              <a:gd name="adj" fmla="val 14545"/>
            </a:avLst>
          </a:prstGeom>
          <a:solidFill>
            <a:schemeClr val="accent6"/>
          </a:solidFill>
          <a:ln/>
        </p:spPr>
      </p:sp>
      <p:sp>
        <p:nvSpPr>
          <p:cNvPr id="17" name="AI msg 2 text"/>
          <p:cNvSpPr txBox="1"/>
          <p:nvPr/>
        </p:nvSpPr>
        <p:spPr>
          <a:xfrm>
            <a:off x="1051560" y="4937760"/>
            <a:ext cx="5029200" cy="1005840"/>
          </a:xfrm>
          <a:prstGeom prst="rect">
            <a:avLst/>
          </a:prstGeom>
          <a:noFill/>
          <a:ln/>
        </p:spPr>
        <p:txBody>
          <a:bodyPr wrap="square" lIns="0" tIns="0" rIns="0" bIns="0" rtlCol="0" anchor="ctr"/>
          <a:lstStyle/>
          <a:p>
            <a:pPr indent="0" marL="0">
              <a:buNone/>
            </a:pPr>
            <a:r>
              <a:rPr lang="en-US" sz="1400" dirty="0">
                <a:solidFill>
                  <a:schemeClr val="bg1"/>
                </a:solidFill>
              </a:rPr>
              <a:t>Done. Volatility looks steady. I’ll alert you if risk moves to HIGH.</a:t>
            </a:r>
            <a:endParaRPr lang="en-US" sz="1400" dirty="0"/>
          </a:p>
        </p:txBody>
      </p:sp>
      <p:sp>
        <p:nvSpPr>
          <p:cNvPr id="18" name="Chat pitch heading"/>
          <p:cNvSpPr txBox="1"/>
          <p:nvPr/>
        </p:nvSpPr>
        <p:spPr>
          <a:xfrm>
            <a:off x="7772400" y="1463040"/>
            <a:ext cx="3840480" cy="502920"/>
          </a:xfrm>
          <a:prstGeom prst="rect">
            <a:avLst/>
          </a:prstGeom>
          <a:noFill/>
          <a:ln/>
        </p:spPr>
        <p:txBody>
          <a:bodyPr wrap="square" lIns="0" tIns="0" rIns="0" bIns="0" rtlCol="0" anchor="t"/>
          <a:lstStyle/>
          <a:p>
            <a:pPr indent="0" marL="0">
              <a:buNone/>
            </a:pPr>
            <a:r>
              <a:rPr lang="en-US" sz="2800" b="1" dirty="0">
                <a:solidFill>
                  <a:schemeClr val="accent1"/>
                </a:solidFill>
                <a:latin typeface="+mj-lt" pitchFamily="34" charset="0"/>
                <a:ea typeface="+mj-lt" pitchFamily="34" charset="-122"/>
                <a:cs typeface="+mj-lt" pitchFamily="34" charset="-120"/>
              </a:rPr>
              <a:t>Ask. Don’t hunt.</a:t>
            </a:r>
            <a:endParaRPr lang="en-US" sz="2800" dirty="0"/>
          </a:p>
        </p:txBody>
      </p:sp>
      <p:sp>
        <p:nvSpPr>
          <p:cNvPr id="19" name="Chat feature 1 disc"/>
          <p:cNvSpPr/>
          <p:nvPr/>
        </p:nvSpPr>
        <p:spPr>
          <a:xfrm>
            <a:off x="7772400" y="2194560"/>
            <a:ext cx="640080" cy="640080"/>
          </a:xfrm>
          <a:prstGeom prst="ellipse">
            <a:avLst/>
          </a:prstGeom>
          <a:solidFill>
            <a:schemeClr val="accent1">
              <a:alpha val="18000"/>
            </a:schemeClr>
          </a:solidFill>
          <a:ln w="15875">
            <a:solidFill>
              <a:schemeClr val="accent1"/>
            </a:solidFill>
            <a:prstDash val="solid"/>
          </a:ln>
        </p:spPr>
      </p:sp>
      <p:pic>
        <p:nvPicPr>
          <p:cNvPr id="20" name="Chat feature 1 icon" descr="Database icon">    </p:cNvPr>
          <p:cNvPicPr>
            <a:picLocks noChangeAspect="1"/>
          </p:cNvPicPr>
          <p:nvPr/>
        </p:nvPicPr>
        <p:blipFill>
          <a:blip r:embed="rId1"/>
          <a:stretch>
            <a:fillRect/>
          </a:stretch>
        </p:blipFill>
        <p:spPr>
          <a:xfrm>
            <a:off x="7932420" y="2354580"/>
            <a:ext cx="320040" cy="320040"/>
          </a:xfrm>
          <a:prstGeom prst="rect">
            <a:avLst/>
          </a:prstGeom>
        </p:spPr>
      </p:pic>
      <p:sp>
        <p:nvSpPr>
          <p:cNvPr id="21" name="Chat feature text 1"/>
          <p:cNvSpPr txBox="1"/>
          <p:nvPr/>
        </p:nvSpPr>
        <p:spPr>
          <a:xfrm>
            <a:off x="8595360" y="2194560"/>
            <a:ext cx="3044952" cy="868680"/>
          </a:xfrm>
          <a:prstGeom prst="rect">
            <a:avLst/>
          </a:prstGeom>
          <a:noFill/>
          <a:ln/>
        </p:spPr>
        <p:txBody>
          <a:bodyPr wrap="square" lIns="0" tIns="0" rIns="0" bIns="0" rtlCol="0" anchor="ctr"/>
          <a:lstStyle/>
          <a:p>
            <a:pPr indent="0" marL="0">
              <a:buNone/>
            </a:pPr>
            <a:r>
              <a:rPr lang="en-US" sz="1500" dirty="0">
                <a:solidFill>
                  <a:schemeClr val="bg1"/>
                </a:solidFill>
              </a:rPr>
              <a:t>Real-time answers from the HVTS neural database</a:t>
            </a:r>
            <a:endParaRPr lang="en-US" sz="1500" dirty="0"/>
          </a:p>
        </p:txBody>
      </p:sp>
      <p:sp>
        <p:nvSpPr>
          <p:cNvPr id="22" name="Chat feature 2 disc"/>
          <p:cNvSpPr/>
          <p:nvPr/>
        </p:nvSpPr>
        <p:spPr>
          <a:xfrm>
            <a:off x="7772400" y="3218688"/>
            <a:ext cx="640080" cy="640080"/>
          </a:xfrm>
          <a:prstGeom prst="ellipse">
            <a:avLst/>
          </a:prstGeom>
          <a:solidFill>
            <a:schemeClr val="accent1">
              <a:alpha val="18000"/>
            </a:schemeClr>
          </a:solidFill>
          <a:ln w="15875">
            <a:solidFill>
              <a:schemeClr val="accent1"/>
            </a:solidFill>
            <a:prstDash val="solid"/>
          </a:ln>
        </p:spPr>
      </p:sp>
      <p:pic>
        <p:nvPicPr>
          <p:cNvPr id="23" name="Chat feature 2 icon" descr="Comments icon">    </p:cNvPr>
          <p:cNvPicPr>
            <a:picLocks noChangeAspect="1"/>
          </p:cNvPicPr>
          <p:nvPr/>
        </p:nvPicPr>
        <p:blipFill>
          <a:blip r:embed="rId2"/>
          <a:stretch>
            <a:fillRect/>
          </a:stretch>
        </p:blipFill>
        <p:spPr>
          <a:xfrm>
            <a:off x="7932420" y="3378708"/>
            <a:ext cx="320040" cy="320040"/>
          </a:xfrm>
          <a:prstGeom prst="rect">
            <a:avLst/>
          </a:prstGeom>
        </p:spPr>
      </p:pic>
      <p:sp>
        <p:nvSpPr>
          <p:cNvPr id="24" name="Chat feature text 2"/>
          <p:cNvSpPr txBox="1"/>
          <p:nvPr/>
        </p:nvSpPr>
        <p:spPr>
          <a:xfrm>
            <a:off x="8595360" y="3218688"/>
            <a:ext cx="3044952" cy="868680"/>
          </a:xfrm>
          <a:prstGeom prst="rect">
            <a:avLst/>
          </a:prstGeom>
          <a:noFill/>
          <a:ln/>
        </p:spPr>
        <p:txBody>
          <a:bodyPr wrap="square" lIns="0" tIns="0" rIns="0" bIns="0" rtlCol="0" anchor="ctr"/>
          <a:lstStyle/>
          <a:p>
            <a:pPr indent="0" marL="0">
              <a:buNone/>
            </a:pPr>
            <a:r>
              <a:rPr lang="en-US" sz="1500" dirty="0">
                <a:solidFill>
                  <a:schemeClr val="bg1"/>
                </a:solidFill>
              </a:rPr>
              <a:t>Natural-language queries across listed assets</a:t>
            </a:r>
            <a:endParaRPr lang="en-US" sz="1500" dirty="0"/>
          </a:p>
        </p:txBody>
      </p:sp>
      <p:sp>
        <p:nvSpPr>
          <p:cNvPr id="25" name="Chat feature 3 disc"/>
          <p:cNvSpPr/>
          <p:nvPr/>
        </p:nvSpPr>
        <p:spPr>
          <a:xfrm>
            <a:off x="7772400" y="4242816"/>
            <a:ext cx="640080" cy="640080"/>
          </a:xfrm>
          <a:prstGeom prst="ellipse">
            <a:avLst/>
          </a:prstGeom>
          <a:solidFill>
            <a:schemeClr val="accent1">
              <a:alpha val="18000"/>
            </a:schemeClr>
          </a:solidFill>
          <a:ln w="15875">
            <a:solidFill>
              <a:schemeClr val="accent1"/>
            </a:solidFill>
            <a:prstDash val="solid"/>
          </a:ln>
        </p:spPr>
      </p:sp>
      <p:pic>
        <p:nvPicPr>
          <p:cNvPr id="26" name="Chat feature 3 icon" descr="Search icon">    </p:cNvPr>
          <p:cNvPicPr>
            <a:picLocks noChangeAspect="1"/>
          </p:cNvPicPr>
          <p:nvPr/>
        </p:nvPicPr>
        <p:blipFill>
          <a:blip r:embed="rId3"/>
          <a:stretch>
            <a:fillRect/>
          </a:stretch>
        </p:blipFill>
        <p:spPr>
          <a:xfrm>
            <a:off x="7932420" y="4402836"/>
            <a:ext cx="320040" cy="320040"/>
          </a:xfrm>
          <a:prstGeom prst="rect">
            <a:avLst/>
          </a:prstGeom>
        </p:spPr>
      </p:pic>
      <p:sp>
        <p:nvSpPr>
          <p:cNvPr id="27" name="Chat feature text 3"/>
          <p:cNvSpPr txBox="1"/>
          <p:nvPr/>
        </p:nvSpPr>
        <p:spPr>
          <a:xfrm>
            <a:off x="8595360" y="4242816"/>
            <a:ext cx="3044952" cy="868680"/>
          </a:xfrm>
          <a:prstGeom prst="rect">
            <a:avLst/>
          </a:prstGeom>
          <a:noFill/>
          <a:ln/>
        </p:spPr>
        <p:txBody>
          <a:bodyPr wrap="square" lIns="0" tIns="0" rIns="0" bIns="0" rtlCol="0" anchor="ctr"/>
          <a:lstStyle/>
          <a:p>
            <a:pPr indent="0" marL="0">
              <a:buNone/>
            </a:pPr>
            <a:r>
              <a:rPr lang="en-US" sz="1500" dirty="0">
                <a:solidFill>
                  <a:schemeClr val="bg1"/>
                </a:solidFill>
              </a:rPr>
              <a:t>Plain-English explanations of trend, risk and targets</a:t>
            </a:r>
            <a:endParaRPr lang="en-US" sz="1500" dirty="0"/>
          </a:p>
        </p:txBody>
      </p:sp>
      <p:sp>
        <p:nvSpPr>
          <p:cNvPr id="28" name="Chat feature 4 disc"/>
          <p:cNvSpPr/>
          <p:nvPr/>
        </p:nvSpPr>
        <p:spPr>
          <a:xfrm>
            <a:off x="7772400" y="5266944"/>
            <a:ext cx="640080" cy="640080"/>
          </a:xfrm>
          <a:prstGeom prst="ellipse">
            <a:avLst/>
          </a:prstGeom>
          <a:solidFill>
            <a:schemeClr val="accent1">
              <a:alpha val="18000"/>
            </a:schemeClr>
          </a:solidFill>
          <a:ln w="15875">
            <a:solidFill>
              <a:schemeClr val="accent1"/>
            </a:solidFill>
            <a:prstDash val="solid"/>
          </a:ln>
        </p:spPr>
      </p:sp>
      <p:pic>
        <p:nvPicPr>
          <p:cNvPr id="29" name="Chat feature 4 icon" descr="Key icon">    </p:cNvPr>
          <p:cNvPicPr>
            <a:picLocks noChangeAspect="1"/>
          </p:cNvPicPr>
          <p:nvPr/>
        </p:nvPicPr>
        <p:blipFill>
          <a:blip r:embed="rId4"/>
          <a:stretch>
            <a:fillRect/>
          </a:stretch>
        </p:blipFill>
        <p:spPr>
          <a:xfrm>
            <a:off x="7932420" y="5426964"/>
            <a:ext cx="320040" cy="320040"/>
          </a:xfrm>
          <a:prstGeom prst="rect">
            <a:avLst/>
          </a:prstGeom>
        </p:spPr>
      </p:pic>
      <p:sp>
        <p:nvSpPr>
          <p:cNvPr id="30" name="Chat feature text 4"/>
          <p:cNvSpPr txBox="1"/>
          <p:nvPr/>
        </p:nvSpPr>
        <p:spPr>
          <a:xfrm>
            <a:off x="8595360" y="5266944"/>
            <a:ext cx="3044952" cy="868680"/>
          </a:xfrm>
          <a:prstGeom prst="rect">
            <a:avLst/>
          </a:prstGeom>
          <a:noFill/>
          <a:ln/>
        </p:spPr>
        <p:txBody>
          <a:bodyPr wrap="square" lIns="0" tIns="0" rIns="0" bIns="0" rtlCol="0" anchor="ctr"/>
          <a:lstStyle/>
          <a:p>
            <a:pPr indent="0" marL="0">
              <a:buNone/>
            </a:pPr>
            <a:r>
              <a:rPr lang="en-US" sz="1500" dirty="0">
                <a:solidFill>
                  <a:schemeClr val="bg1"/>
                </a:solidFill>
              </a:rPr>
              <a:t>Subscriber access with HVTSAI</a:t>
            </a:r>
            <a:endParaRPr lang="en-US" sz="1500" dirty="0"/>
          </a:p>
        </p:txBody>
      </p:sp>
      <p:sp>
        <p:nvSpPr>
          <p:cNvPr id="25" name="Slide Number Placeholder 0"/>
          <p:cNvSpPr>
            <a:spLocks noGrp="1"/>
          </p:cNvSpPr>
          <p:nvPr>
            <p:ph type="sldNum" sz="quarter" idx="4294967295"/>
          </p:nvPr>
        </p:nvSpPr>
        <p:spPr>
          <a:xfrm>
            <a:off x="11091672" y="6437376"/>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1672" cy="822960"/>
          </a:xfrm>
          <a:prstGeom prst="rect">
            <a:avLst/>
          </a:prstGeom>
          <a:noFill/>
          <a:ln/>
        </p:spPr>
        <p:txBody>
          <a:bodyPr wrap="square" lIns="0" tIns="0" rIns="0" bIns="0" rtlCol="0" anchor="ctr"/>
          <a:lstStyle/>
          <a:p>
            <a:pPr algn="l" indent="0" marL="0">
              <a:buNone/>
            </a:pPr>
            <a:r>
              <a:rPr lang="en-US" sz="3600" b="1" dirty="0">
                <a:solidFill>
                  <a:schemeClr val="bg1"/>
                </a:solidFill>
              </a:rPr>
              <a:t>Agentic orchestration for trading</a:t>
            </a:r>
            <a:endParaRPr lang="en-US" sz="3600" dirty="0"/>
          </a:p>
        </p:txBody>
      </p:sp>
      <p:sp>
        <p:nvSpPr>
          <p:cNvPr id="3" name="Section tag"/>
          <p:cNvSpPr txBox="1"/>
          <p:nvPr/>
        </p:nvSpPr>
        <p:spPr>
          <a:xfrm>
            <a:off x="7955280" y="146304"/>
            <a:ext cx="3685032" cy="228600"/>
          </a:xfrm>
          <a:prstGeom prst="rect">
            <a:avLst/>
          </a:prstGeom>
          <a:noFill/>
          <a:ln/>
        </p:spPr>
        <p:txBody>
          <a:bodyPr wrap="square" lIns="0" tIns="0" rIns="0" bIns="0" rtlCol="0" anchor="t"/>
          <a:lstStyle/>
          <a:p>
            <a:pPr algn="r" indent="0" marL="0">
              <a:buNone/>
            </a:pPr>
            <a:r>
              <a:rPr lang="en-US" sz="1000" b="1" spc="300" kern="0" dirty="0">
                <a:solidFill>
                  <a:schemeClr val="accent1"/>
                </a:solidFill>
              </a:rPr>
              <a:t>FUTURE MILESTONE</a:t>
            </a:r>
            <a:endParaRPr lang="en-US" sz="1000" dirty="0"/>
          </a:p>
        </p:txBody>
      </p:sp>
      <p:sp>
        <p:nvSpPr>
          <p:cNvPr id="5" name="Spoke 1"/>
          <p:cNvSpPr/>
          <p:nvPr/>
        </p:nvSpPr>
        <p:spPr>
          <a:xfrm>
            <a:off x="4297680" y="2240280"/>
            <a:ext cx="0" cy="1691640"/>
          </a:xfrm>
          <a:prstGeom prst="line">
            <a:avLst/>
          </a:prstGeom>
          <a:noFill/>
          <a:ln w="19050">
            <a:solidFill>
              <a:schemeClr val="accent1"/>
            </a:solidFill>
            <a:prstDash val="dash"/>
          </a:ln>
        </p:spPr>
      </p:sp>
      <p:sp>
        <p:nvSpPr>
          <p:cNvPr id="6" name="Spoke 2"/>
          <p:cNvSpPr/>
          <p:nvPr/>
        </p:nvSpPr>
        <p:spPr>
          <a:xfrm flipV="1">
            <a:off x="4297680" y="3429000"/>
            <a:ext cx="2423160" cy="502920"/>
          </a:xfrm>
          <a:prstGeom prst="line">
            <a:avLst/>
          </a:prstGeom>
          <a:noFill/>
          <a:ln w="19050">
            <a:solidFill>
              <a:schemeClr val="accent1"/>
            </a:solidFill>
            <a:prstDash val="dash"/>
          </a:ln>
        </p:spPr>
      </p:sp>
      <p:sp>
        <p:nvSpPr>
          <p:cNvPr id="7" name="Spoke 3"/>
          <p:cNvSpPr/>
          <p:nvPr/>
        </p:nvSpPr>
        <p:spPr>
          <a:xfrm>
            <a:off x="4297680" y="3931920"/>
            <a:ext cx="1463040" cy="1325880"/>
          </a:xfrm>
          <a:prstGeom prst="line">
            <a:avLst/>
          </a:prstGeom>
          <a:noFill/>
          <a:ln w="19050">
            <a:solidFill>
              <a:schemeClr val="accent1"/>
            </a:solidFill>
            <a:prstDash val="dash"/>
          </a:ln>
        </p:spPr>
      </p:sp>
      <p:sp>
        <p:nvSpPr>
          <p:cNvPr id="8" name="Spoke 4"/>
          <p:cNvSpPr/>
          <p:nvPr/>
        </p:nvSpPr>
        <p:spPr>
          <a:xfrm flipV="1">
            <a:off x="2834640" y="3931920"/>
            <a:ext cx="1463040" cy="1325880"/>
          </a:xfrm>
          <a:prstGeom prst="line">
            <a:avLst/>
          </a:prstGeom>
          <a:noFill/>
          <a:ln w="19050">
            <a:solidFill>
              <a:schemeClr val="accent1"/>
            </a:solidFill>
            <a:prstDash val="dash"/>
          </a:ln>
        </p:spPr>
      </p:sp>
      <p:sp>
        <p:nvSpPr>
          <p:cNvPr id="9" name="Spoke 5"/>
          <p:cNvSpPr/>
          <p:nvPr/>
        </p:nvSpPr>
        <p:spPr>
          <a:xfrm>
            <a:off x="1874520" y="3429000"/>
            <a:ext cx="2423160" cy="502920"/>
          </a:xfrm>
          <a:prstGeom prst="line">
            <a:avLst/>
          </a:prstGeom>
          <a:noFill/>
          <a:ln w="19050">
            <a:solidFill>
              <a:schemeClr val="accent1"/>
            </a:solidFill>
            <a:prstDash val="dash"/>
          </a:ln>
        </p:spPr>
      </p:sp>
      <p:sp>
        <p:nvSpPr>
          <p:cNvPr id="10" name="Hub backing"/>
          <p:cNvSpPr/>
          <p:nvPr/>
        </p:nvSpPr>
        <p:spPr>
          <a:xfrm>
            <a:off x="3337560" y="2971800"/>
            <a:ext cx="1920240" cy="1920240"/>
          </a:xfrm>
          <a:prstGeom prst="ellipse">
            <a:avLst/>
          </a:prstGeom>
          <a:solidFill>
            <a:schemeClr val="tx1"/>
          </a:solidFill>
          <a:ln/>
        </p:spPr>
      </p:sp>
      <p:sp>
        <p:nvSpPr>
          <p:cNvPr id="11" name="Hub ring"/>
          <p:cNvSpPr/>
          <p:nvPr/>
        </p:nvSpPr>
        <p:spPr>
          <a:xfrm>
            <a:off x="3337560" y="2971800"/>
            <a:ext cx="1920240" cy="1920240"/>
          </a:xfrm>
          <a:prstGeom prst="ellipse">
            <a:avLst/>
          </a:prstGeom>
          <a:solidFill>
            <a:schemeClr val="accent1">
              <a:alpha val="12000"/>
            </a:schemeClr>
          </a:solidFill>
          <a:ln w="15875">
            <a:solidFill>
              <a:schemeClr val="accent1"/>
            </a:solidFill>
            <a:prstDash val="solid"/>
          </a:ln>
        </p:spPr>
      </p:sp>
      <p:sp>
        <p:nvSpPr>
          <p:cNvPr id="12" name="Hub core"/>
          <p:cNvSpPr/>
          <p:nvPr/>
        </p:nvSpPr>
        <p:spPr>
          <a:xfrm>
            <a:off x="3639312" y="3273552"/>
            <a:ext cx="1316736" cy="1316736"/>
          </a:xfrm>
          <a:prstGeom prst="ellipse">
            <a:avLst/>
          </a:prstGeom>
          <a:solidFill>
            <a:schemeClr val="accent4">
              <a:alpha val="30000"/>
            </a:schemeClr>
          </a:solidFill>
          <a:ln w="15875">
            <a:solidFill>
              <a:schemeClr val="accent4"/>
            </a:solidFill>
            <a:prstDash val="solid"/>
          </a:ln>
        </p:spPr>
      </p:sp>
      <p:pic>
        <p:nvPicPr>
          <p:cNvPr id="13" name="Hub icon" descr="orchestrator brain">    </p:cNvPr>
          <p:cNvPicPr>
            <a:picLocks noChangeAspect="1"/>
          </p:cNvPicPr>
          <p:nvPr/>
        </p:nvPicPr>
        <p:blipFill>
          <a:blip r:embed="rId1"/>
          <a:stretch>
            <a:fillRect/>
          </a:stretch>
        </p:blipFill>
        <p:spPr>
          <a:xfrm>
            <a:off x="4023360" y="3547872"/>
            <a:ext cx="548640" cy="548640"/>
          </a:xfrm>
          <a:prstGeom prst="rect">
            <a:avLst/>
          </a:prstGeom>
        </p:spPr>
      </p:pic>
      <p:sp>
        <p:nvSpPr>
          <p:cNvPr id="14" name="Hub label"/>
          <p:cNvSpPr txBox="1"/>
          <p:nvPr/>
        </p:nvSpPr>
        <p:spPr>
          <a:xfrm>
            <a:off x="3639312" y="4114800"/>
            <a:ext cx="1316736" cy="274320"/>
          </a:xfrm>
          <a:prstGeom prst="rect">
            <a:avLst/>
          </a:prstGeom>
          <a:noFill/>
          <a:ln/>
        </p:spPr>
        <p:txBody>
          <a:bodyPr wrap="square" lIns="0" tIns="0" rIns="0" bIns="0" rtlCol="0" anchor="t"/>
          <a:lstStyle/>
          <a:p>
            <a:pPr algn="ctr" indent="0" marL="0">
              <a:buNone/>
            </a:pPr>
            <a:r>
              <a:rPr lang="en-US" sz="1200" b="1" dirty="0">
                <a:solidFill>
                  <a:schemeClr val="bg1"/>
                </a:solidFill>
              </a:rPr>
              <a:t>Orchestrator</a:t>
            </a:r>
            <a:endParaRPr lang="en-US" sz="1200" dirty="0"/>
          </a:p>
        </p:txBody>
      </p:sp>
      <p:sp>
        <p:nvSpPr>
          <p:cNvPr id="15" name="Agent backing Signal agent"/>
          <p:cNvSpPr/>
          <p:nvPr/>
        </p:nvSpPr>
        <p:spPr>
          <a:xfrm>
            <a:off x="3840480" y="1783080"/>
            <a:ext cx="914400" cy="914400"/>
          </a:xfrm>
          <a:prstGeom prst="ellipse">
            <a:avLst/>
          </a:prstGeom>
          <a:solidFill>
            <a:schemeClr val="tx1"/>
          </a:solidFill>
          <a:ln/>
        </p:spPr>
      </p:sp>
      <p:sp>
        <p:nvSpPr>
          <p:cNvPr id="16" name="Agent Signal agent disc"/>
          <p:cNvSpPr/>
          <p:nvPr/>
        </p:nvSpPr>
        <p:spPr>
          <a:xfrm>
            <a:off x="3840480" y="1783080"/>
            <a:ext cx="914400" cy="914400"/>
          </a:xfrm>
          <a:prstGeom prst="ellipse">
            <a:avLst/>
          </a:prstGeom>
          <a:solidFill>
            <a:schemeClr val="accent1">
              <a:alpha val="18000"/>
            </a:schemeClr>
          </a:solidFill>
          <a:ln w="15875">
            <a:solidFill>
              <a:schemeClr val="accent1"/>
            </a:solidFill>
            <a:prstDash val="solid"/>
          </a:ln>
        </p:spPr>
      </p:sp>
      <p:pic>
        <p:nvPicPr>
          <p:cNvPr id="17" name="Agent Signal agent icon" descr="Database icon">    </p:cNvPr>
          <p:cNvPicPr>
            <a:picLocks noChangeAspect="1"/>
          </p:cNvPicPr>
          <p:nvPr/>
        </p:nvPicPr>
        <p:blipFill>
          <a:blip r:embed="rId2"/>
          <a:stretch>
            <a:fillRect/>
          </a:stretch>
        </p:blipFill>
        <p:spPr>
          <a:xfrm>
            <a:off x="4069080" y="2011680"/>
            <a:ext cx="457200" cy="457200"/>
          </a:xfrm>
          <a:prstGeom prst="rect">
            <a:avLst/>
          </a:prstGeom>
        </p:spPr>
      </p:pic>
      <p:sp>
        <p:nvSpPr>
          <p:cNvPr id="18" name="Agent label Signal agent"/>
          <p:cNvSpPr txBox="1"/>
          <p:nvPr/>
        </p:nvSpPr>
        <p:spPr>
          <a:xfrm>
            <a:off x="4892040" y="2057400"/>
            <a:ext cx="2011680" cy="365760"/>
          </a:xfrm>
          <a:prstGeom prst="rect">
            <a:avLst/>
          </a:prstGeom>
          <a:noFill/>
          <a:ln/>
        </p:spPr>
        <p:txBody>
          <a:bodyPr wrap="square" lIns="0" tIns="0" rIns="0" bIns="0" rtlCol="0" anchor="t"/>
          <a:lstStyle/>
          <a:p>
            <a:pPr indent="0" marL="0">
              <a:buNone/>
            </a:pPr>
            <a:r>
              <a:rPr lang="en-US" sz="1600" b="1" dirty="0">
                <a:solidFill>
                  <a:schemeClr val="bg1"/>
                </a:solidFill>
              </a:rPr>
              <a:t>Signal agent</a:t>
            </a:r>
            <a:endParaRPr lang="en-US" sz="1600" dirty="0"/>
          </a:p>
        </p:txBody>
      </p:sp>
      <p:sp>
        <p:nvSpPr>
          <p:cNvPr id="19" name="Agent backing Risk agent"/>
          <p:cNvSpPr/>
          <p:nvPr/>
        </p:nvSpPr>
        <p:spPr>
          <a:xfrm>
            <a:off x="6263640" y="2971800"/>
            <a:ext cx="914400" cy="914400"/>
          </a:xfrm>
          <a:prstGeom prst="ellipse">
            <a:avLst/>
          </a:prstGeom>
          <a:solidFill>
            <a:schemeClr val="tx1"/>
          </a:solidFill>
          <a:ln/>
        </p:spPr>
      </p:sp>
      <p:sp>
        <p:nvSpPr>
          <p:cNvPr id="20" name="Agent Risk agent disc"/>
          <p:cNvSpPr/>
          <p:nvPr/>
        </p:nvSpPr>
        <p:spPr>
          <a:xfrm>
            <a:off x="6263640" y="2971800"/>
            <a:ext cx="914400" cy="914400"/>
          </a:xfrm>
          <a:prstGeom prst="ellipse">
            <a:avLst/>
          </a:prstGeom>
          <a:solidFill>
            <a:schemeClr val="accent1">
              <a:alpha val="18000"/>
            </a:schemeClr>
          </a:solidFill>
          <a:ln w="15875">
            <a:solidFill>
              <a:schemeClr val="accent1"/>
            </a:solidFill>
            <a:prstDash val="solid"/>
          </a:ln>
        </p:spPr>
      </p:sp>
      <p:pic>
        <p:nvPicPr>
          <p:cNvPr id="21" name="Agent Risk agent icon" descr="ShieldAlt icon">    </p:cNvPr>
          <p:cNvPicPr>
            <a:picLocks noChangeAspect="1"/>
          </p:cNvPicPr>
          <p:nvPr/>
        </p:nvPicPr>
        <p:blipFill>
          <a:blip r:embed="rId3"/>
          <a:stretch>
            <a:fillRect/>
          </a:stretch>
        </p:blipFill>
        <p:spPr>
          <a:xfrm>
            <a:off x="6492240" y="3200400"/>
            <a:ext cx="457200" cy="457200"/>
          </a:xfrm>
          <a:prstGeom prst="rect">
            <a:avLst/>
          </a:prstGeom>
        </p:spPr>
      </p:pic>
      <p:sp>
        <p:nvSpPr>
          <p:cNvPr id="22" name="Agent label Risk agent"/>
          <p:cNvSpPr txBox="1"/>
          <p:nvPr/>
        </p:nvSpPr>
        <p:spPr>
          <a:xfrm>
            <a:off x="5715000" y="3959352"/>
            <a:ext cx="2011680" cy="365760"/>
          </a:xfrm>
          <a:prstGeom prst="rect">
            <a:avLst/>
          </a:prstGeom>
          <a:noFill/>
          <a:ln/>
        </p:spPr>
        <p:txBody>
          <a:bodyPr wrap="square" lIns="0" tIns="0" rIns="0" bIns="0" rtlCol="0" anchor="t"/>
          <a:lstStyle/>
          <a:p>
            <a:pPr algn="ctr" indent="0" marL="0">
              <a:buNone/>
            </a:pPr>
            <a:r>
              <a:rPr lang="en-US" sz="1600" b="1" dirty="0">
                <a:solidFill>
                  <a:schemeClr val="bg1"/>
                </a:solidFill>
              </a:rPr>
              <a:t>Risk agent</a:t>
            </a:r>
            <a:endParaRPr lang="en-US" sz="1600" dirty="0"/>
          </a:p>
        </p:txBody>
      </p:sp>
      <p:sp>
        <p:nvSpPr>
          <p:cNvPr id="23" name="Agent backing Execution agent"/>
          <p:cNvSpPr/>
          <p:nvPr/>
        </p:nvSpPr>
        <p:spPr>
          <a:xfrm>
            <a:off x="5303520" y="4800600"/>
            <a:ext cx="914400" cy="914400"/>
          </a:xfrm>
          <a:prstGeom prst="ellipse">
            <a:avLst/>
          </a:prstGeom>
          <a:solidFill>
            <a:schemeClr val="tx1"/>
          </a:solidFill>
          <a:ln/>
        </p:spPr>
      </p:sp>
      <p:sp>
        <p:nvSpPr>
          <p:cNvPr id="24" name="Agent Execution agent disc"/>
          <p:cNvSpPr/>
          <p:nvPr/>
        </p:nvSpPr>
        <p:spPr>
          <a:xfrm>
            <a:off x="5303520" y="4800600"/>
            <a:ext cx="914400" cy="914400"/>
          </a:xfrm>
          <a:prstGeom prst="ellipse">
            <a:avLst/>
          </a:prstGeom>
          <a:solidFill>
            <a:schemeClr val="accent1">
              <a:alpha val="18000"/>
            </a:schemeClr>
          </a:solidFill>
          <a:ln w="15875">
            <a:solidFill>
              <a:schemeClr val="accent1"/>
            </a:solidFill>
            <a:prstDash val="solid"/>
          </a:ln>
        </p:spPr>
      </p:sp>
      <p:pic>
        <p:nvPicPr>
          <p:cNvPr id="25" name="Agent Execution agent icon" descr="ExchangeAlt icon">    </p:cNvPr>
          <p:cNvPicPr>
            <a:picLocks noChangeAspect="1"/>
          </p:cNvPicPr>
          <p:nvPr/>
        </p:nvPicPr>
        <p:blipFill>
          <a:blip r:embed="rId4"/>
          <a:stretch>
            <a:fillRect/>
          </a:stretch>
        </p:blipFill>
        <p:spPr>
          <a:xfrm>
            <a:off x="5532120" y="5029200"/>
            <a:ext cx="457200" cy="457200"/>
          </a:xfrm>
          <a:prstGeom prst="rect">
            <a:avLst/>
          </a:prstGeom>
        </p:spPr>
      </p:pic>
      <p:sp>
        <p:nvSpPr>
          <p:cNvPr id="26" name="Agent label Execution agent"/>
          <p:cNvSpPr txBox="1"/>
          <p:nvPr/>
        </p:nvSpPr>
        <p:spPr>
          <a:xfrm>
            <a:off x="4754880" y="5788152"/>
            <a:ext cx="2011680" cy="365760"/>
          </a:xfrm>
          <a:prstGeom prst="rect">
            <a:avLst/>
          </a:prstGeom>
          <a:noFill/>
          <a:ln/>
        </p:spPr>
        <p:txBody>
          <a:bodyPr wrap="square" lIns="0" tIns="0" rIns="0" bIns="0" rtlCol="0" anchor="t"/>
          <a:lstStyle/>
          <a:p>
            <a:pPr algn="ctr" indent="0" marL="0">
              <a:buNone/>
            </a:pPr>
            <a:r>
              <a:rPr lang="en-US" sz="1600" b="1" dirty="0">
                <a:solidFill>
                  <a:schemeClr val="bg1"/>
                </a:solidFill>
              </a:rPr>
              <a:t>Execution agent</a:t>
            </a:r>
            <a:endParaRPr lang="en-US" sz="1600" dirty="0"/>
          </a:p>
        </p:txBody>
      </p:sp>
      <p:sp>
        <p:nvSpPr>
          <p:cNvPr id="27" name="Agent backing Research agent"/>
          <p:cNvSpPr/>
          <p:nvPr/>
        </p:nvSpPr>
        <p:spPr>
          <a:xfrm>
            <a:off x="2377440" y="4800600"/>
            <a:ext cx="914400" cy="914400"/>
          </a:xfrm>
          <a:prstGeom prst="ellipse">
            <a:avLst/>
          </a:prstGeom>
          <a:solidFill>
            <a:schemeClr val="tx1"/>
          </a:solidFill>
          <a:ln/>
        </p:spPr>
      </p:sp>
      <p:sp>
        <p:nvSpPr>
          <p:cNvPr id="28" name="Agent Research agent disc"/>
          <p:cNvSpPr/>
          <p:nvPr/>
        </p:nvSpPr>
        <p:spPr>
          <a:xfrm>
            <a:off x="2377440" y="4800600"/>
            <a:ext cx="914400" cy="914400"/>
          </a:xfrm>
          <a:prstGeom prst="ellipse">
            <a:avLst/>
          </a:prstGeom>
          <a:solidFill>
            <a:schemeClr val="accent1">
              <a:alpha val="18000"/>
            </a:schemeClr>
          </a:solidFill>
          <a:ln w="15875">
            <a:solidFill>
              <a:schemeClr val="accent1"/>
            </a:solidFill>
            <a:prstDash val="solid"/>
          </a:ln>
        </p:spPr>
      </p:sp>
      <p:pic>
        <p:nvPicPr>
          <p:cNvPr id="29" name="Agent Research agent icon" descr="Search icon">    </p:cNvPr>
          <p:cNvPicPr>
            <a:picLocks noChangeAspect="1"/>
          </p:cNvPicPr>
          <p:nvPr/>
        </p:nvPicPr>
        <p:blipFill>
          <a:blip r:embed="rId5"/>
          <a:stretch>
            <a:fillRect/>
          </a:stretch>
        </p:blipFill>
        <p:spPr>
          <a:xfrm>
            <a:off x="2606040" y="5029200"/>
            <a:ext cx="457200" cy="457200"/>
          </a:xfrm>
          <a:prstGeom prst="rect">
            <a:avLst/>
          </a:prstGeom>
        </p:spPr>
      </p:pic>
      <p:sp>
        <p:nvSpPr>
          <p:cNvPr id="30" name="Agent label Research agent"/>
          <p:cNvSpPr txBox="1"/>
          <p:nvPr/>
        </p:nvSpPr>
        <p:spPr>
          <a:xfrm>
            <a:off x="1828800" y="5788152"/>
            <a:ext cx="2011680" cy="365760"/>
          </a:xfrm>
          <a:prstGeom prst="rect">
            <a:avLst/>
          </a:prstGeom>
          <a:noFill/>
          <a:ln/>
        </p:spPr>
        <p:txBody>
          <a:bodyPr wrap="square" lIns="0" tIns="0" rIns="0" bIns="0" rtlCol="0" anchor="t"/>
          <a:lstStyle/>
          <a:p>
            <a:pPr algn="ctr" indent="0" marL="0">
              <a:buNone/>
            </a:pPr>
            <a:r>
              <a:rPr lang="en-US" sz="1600" b="1" dirty="0">
                <a:solidFill>
                  <a:schemeClr val="bg1"/>
                </a:solidFill>
              </a:rPr>
              <a:t>Research agent</a:t>
            </a:r>
            <a:endParaRPr lang="en-US" sz="1600" dirty="0"/>
          </a:p>
        </p:txBody>
      </p:sp>
      <p:sp>
        <p:nvSpPr>
          <p:cNvPr id="31" name="Agent backing Alerts agent"/>
          <p:cNvSpPr/>
          <p:nvPr/>
        </p:nvSpPr>
        <p:spPr>
          <a:xfrm>
            <a:off x="1417320" y="2971800"/>
            <a:ext cx="914400" cy="914400"/>
          </a:xfrm>
          <a:prstGeom prst="ellipse">
            <a:avLst/>
          </a:prstGeom>
          <a:solidFill>
            <a:schemeClr val="tx1"/>
          </a:solidFill>
          <a:ln/>
        </p:spPr>
      </p:sp>
      <p:sp>
        <p:nvSpPr>
          <p:cNvPr id="32" name="Agent Alerts agent disc"/>
          <p:cNvSpPr/>
          <p:nvPr/>
        </p:nvSpPr>
        <p:spPr>
          <a:xfrm>
            <a:off x="1417320" y="2971800"/>
            <a:ext cx="914400" cy="914400"/>
          </a:xfrm>
          <a:prstGeom prst="ellipse">
            <a:avLst/>
          </a:prstGeom>
          <a:solidFill>
            <a:schemeClr val="accent1">
              <a:alpha val="18000"/>
            </a:schemeClr>
          </a:solidFill>
          <a:ln w="15875">
            <a:solidFill>
              <a:schemeClr val="accent1"/>
            </a:solidFill>
            <a:prstDash val="solid"/>
          </a:ln>
        </p:spPr>
      </p:sp>
      <p:pic>
        <p:nvPicPr>
          <p:cNvPr id="33" name="Agent Alerts agent icon" descr="Bell icon">    </p:cNvPr>
          <p:cNvPicPr>
            <a:picLocks noChangeAspect="1"/>
          </p:cNvPicPr>
          <p:nvPr/>
        </p:nvPicPr>
        <p:blipFill>
          <a:blip r:embed="rId6"/>
          <a:stretch>
            <a:fillRect/>
          </a:stretch>
        </p:blipFill>
        <p:spPr>
          <a:xfrm>
            <a:off x="1645920" y="3200400"/>
            <a:ext cx="457200" cy="457200"/>
          </a:xfrm>
          <a:prstGeom prst="rect">
            <a:avLst/>
          </a:prstGeom>
        </p:spPr>
      </p:pic>
      <p:sp>
        <p:nvSpPr>
          <p:cNvPr id="34" name="Agent label Alerts agent"/>
          <p:cNvSpPr txBox="1"/>
          <p:nvPr/>
        </p:nvSpPr>
        <p:spPr>
          <a:xfrm>
            <a:off x="868680" y="3959352"/>
            <a:ext cx="2011680" cy="365760"/>
          </a:xfrm>
          <a:prstGeom prst="rect">
            <a:avLst/>
          </a:prstGeom>
          <a:noFill/>
          <a:ln/>
        </p:spPr>
        <p:txBody>
          <a:bodyPr wrap="square" lIns="0" tIns="0" rIns="0" bIns="0" rtlCol="0" anchor="t"/>
          <a:lstStyle/>
          <a:p>
            <a:pPr algn="ctr" indent="0" marL="0">
              <a:buNone/>
            </a:pPr>
            <a:r>
              <a:rPr lang="en-US" sz="1600" b="1" dirty="0">
                <a:solidFill>
                  <a:schemeClr val="bg1"/>
                </a:solidFill>
              </a:rPr>
              <a:t>Alerts agent</a:t>
            </a:r>
            <a:endParaRPr lang="en-US" sz="1600" dirty="0"/>
          </a:p>
        </p:txBody>
      </p:sp>
      <p:sp>
        <p:nvSpPr>
          <p:cNvPr id="35" name="Control card 1"/>
          <p:cNvSpPr/>
          <p:nvPr/>
        </p:nvSpPr>
        <p:spPr>
          <a:xfrm>
            <a:off x="8183880" y="1600200"/>
            <a:ext cx="3456432" cy="1325880"/>
          </a:xfrm>
          <a:prstGeom prst="roundRect">
            <a:avLst>
              <a:gd name="adj" fmla="val 9655"/>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36" name="Control 1 disc"/>
          <p:cNvSpPr/>
          <p:nvPr/>
        </p:nvSpPr>
        <p:spPr>
          <a:xfrm>
            <a:off x="8366760" y="1764792"/>
            <a:ext cx="566928" cy="566928"/>
          </a:xfrm>
          <a:prstGeom prst="ellipse">
            <a:avLst/>
          </a:prstGeom>
          <a:solidFill>
            <a:schemeClr val="accent1">
              <a:alpha val="18000"/>
            </a:schemeClr>
          </a:solidFill>
          <a:ln w="15875">
            <a:solidFill>
              <a:schemeClr val="accent1"/>
            </a:solidFill>
            <a:prstDash val="solid"/>
          </a:ln>
        </p:spPr>
      </p:sp>
      <p:pic>
        <p:nvPicPr>
          <p:cNvPr id="37" name="Control 1 icon" descr="Lock icon">    </p:cNvPr>
          <p:cNvPicPr>
            <a:picLocks noChangeAspect="1"/>
          </p:cNvPicPr>
          <p:nvPr/>
        </p:nvPicPr>
        <p:blipFill>
          <a:blip r:embed="rId7"/>
          <a:stretch>
            <a:fillRect/>
          </a:stretch>
        </p:blipFill>
        <p:spPr>
          <a:xfrm>
            <a:off x="8508492" y="1906524"/>
            <a:ext cx="283464" cy="283464"/>
          </a:xfrm>
          <a:prstGeom prst="rect">
            <a:avLst/>
          </a:prstGeom>
        </p:spPr>
      </p:pic>
      <p:sp>
        <p:nvSpPr>
          <p:cNvPr id="38" name="Control title 1"/>
          <p:cNvSpPr txBox="1"/>
          <p:nvPr/>
        </p:nvSpPr>
        <p:spPr>
          <a:xfrm>
            <a:off x="9052560" y="1755648"/>
            <a:ext cx="2468880" cy="411480"/>
          </a:xfrm>
          <a:prstGeom prst="rect">
            <a:avLst/>
          </a:prstGeom>
          <a:noFill/>
          <a:ln/>
        </p:spPr>
        <p:txBody>
          <a:bodyPr wrap="square" lIns="0" tIns="0" rIns="0" bIns="0" rtlCol="0" anchor="t"/>
          <a:lstStyle/>
          <a:p>
            <a:pPr indent="0" marL="0">
              <a:buNone/>
            </a:pPr>
            <a:r>
              <a:rPr lang="en-US" sz="1600" b="1" dirty="0">
                <a:solidFill>
                  <a:schemeClr val="bg1"/>
                </a:solidFill>
              </a:rPr>
              <a:t>Your rules and limits</a:t>
            </a:r>
            <a:endParaRPr lang="en-US" sz="1600" dirty="0"/>
          </a:p>
        </p:txBody>
      </p:sp>
      <p:sp>
        <p:nvSpPr>
          <p:cNvPr id="39" name="Control body 1"/>
          <p:cNvSpPr txBox="1"/>
          <p:nvPr/>
        </p:nvSpPr>
        <p:spPr>
          <a:xfrm>
            <a:off x="8366760" y="2350008"/>
            <a:ext cx="3154680" cy="502920"/>
          </a:xfrm>
          <a:prstGeom prst="rect">
            <a:avLst/>
          </a:prstGeom>
          <a:noFill/>
          <a:ln/>
        </p:spPr>
        <p:txBody>
          <a:bodyPr wrap="square" lIns="0" tIns="0" rIns="0" bIns="0" rtlCol="0" anchor="t"/>
          <a:lstStyle/>
          <a:p>
            <a:pPr indent="0" marL="0">
              <a:buNone/>
            </a:pPr>
            <a:r>
              <a:rPr lang="en-US" sz="1400" dirty="0">
                <a:solidFill>
                  <a:schemeClr val="bg2"/>
                </a:solidFill>
              </a:rPr>
              <a:t>Risk limits and strategies are defined by the user</a:t>
            </a:r>
            <a:endParaRPr lang="en-US" sz="1400" dirty="0"/>
          </a:p>
        </p:txBody>
      </p:sp>
      <p:sp>
        <p:nvSpPr>
          <p:cNvPr id="40" name="Control card 2"/>
          <p:cNvSpPr/>
          <p:nvPr/>
        </p:nvSpPr>
        <p:spPr>
          <a:xfrm>
            <a:off x="8183880" y="3108960"/>
            <a:ext cx="3456432" cy="1325880"/>
          </a:xfrm>
          <a:prstGeom prst="roundRect">
            <a:avLst>
              <a:gd name="adj" fmla="val 9655"/>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41" name="Control 2 disc"/>
          <p:cNvSpPr/>
          <p:nvPr/>
        </p:nvSpPr>
        <p:spPr>
          <a:xfrm>
            <a:off x="8366760" y="3273552"/>
            <a:ext cx="566928" cy="566928"/>
          </a:xfrm>
          <a:prstGeom prst="ellipse">
            <a:avLst/>
          </a:prstGeom>
          <a:solidFill>
            <a:schemeClr val="accent1">
              <a:alpha val="18000"/>
            </a:schemeClr>
          </a:solidFill>
          <a:ln w="15875">
            <a:solidFill>
              <a:schemeClr val="accent1"/>
            </a:solidFill>
            <a:prstDash val="solid"/>
          </a:ln>
        </p:spPr>
      </p:sp>
      <p:pic>
        <p:nvPicPr>
          <p:cNvPr id="42" name="Control 2 icon" descr="CheckCircle icon">    </p:cNvPr>
          <p:cNvPicPr>
            <a:picLocks noChangeAspect="1"/>
          </p:cNvPicPr>
          <p:nvPr/>
        </p:nvPicPr>
        <p:blipFill>
          <a:blip r:embed="rId8"/>
          <a:stretch>
            <a:fillRect/>
          </a:stretch>
        </p:blipFill>
        <p:spPr>
          <a:xfrm>
            <a:off x="8508492" y="3415284"/>
            <a:ext cx="283464" cy="283464"/>
          </a:xfrm>
          <a:prstGeom prst="rect">
            <a:avLst/>
          </a:prstGeom>
        </p:spPr>
      </p:pic>
      <p:sp>
        <p:nvSpPr>
          <p:cNvPr id="43" name="Control title 2"/>
          <p:cNvSpPr txBox="1"/>
          <p:nvPr/>
        </p:nvSpPr>
        <p:spPr>
          <a:xfrm>
            <a:off x="9052560" y="3264408"/>
            <a:ext cx="2468880" cy="411480"/>
          </a:xfrm>
          <a:prstGeom prst="rect">
            <a:avLst/>
          </a:prstGeom>
          <a:noFill/>
          <a:ln/>
        </p:spPr>
        <p:txBody>
          <a:bodyPr wrap="square" lIns="0" tIns="0" rIns="0" bIns="0" rtlCol="0" anchor="t"/>
          <a:lstStyle/>
          <a:p>
            <a:pPr indent="0" marL="0">
              <a:buNone/>
            </a:pPr>
            <a:r>
              <a:rPr lang="en-US" sz="1600" b="1" dirty="0">
                <a:solidFill>
                  <a:schemeClr val="bg1"/>
                </a:solidFill>
              </a:rPr>
              <a:t>Opt-in execution</a:t>
            </a:r>
            <a:endParaRPr lang="en-US" sz="1600" dirty="0"/>
          </a:p>
        </p:txBody>
      </p:sp>
      <p:sp>
        <p:nvSpPr>
          <p:cNvPr id="44" name="Control body 2"/>
          <p:cNvSpPr txBox="1"/>
          <p:nvPr/>
        </p:nvSpPr>
        <p:spPr>
          <a:xfrm>
            <a:off x="8366760" y="3858768"/>
            <a:ext cx="3154680" cy="502920"/>
          </a:xfrm>
          <a:prstGeom prst="rect">
            <a:avLst/>
          </a:prstGeom>
          <a:noFill/>
          <a:ln/>
        </p:spPr>
        <p:txBody>
          <a:bodyPr wrap="square" lIns="0" tIns="0" rIns="0" bIns="0" rtlCol="0" anchor="t"/>
          <a:lstStyle/>
          <a:p>
            <a:pPr indent="0" marL="0">
              <a:buNone/>
            </a:pPr>
            <a:r>
              <a:rPr lang="en-US" sz="1400" dirty="0">
                <a:solidFill>
                  <a:schemeClr val="bg2"/>
                </a:solidFill>
              </a:rPr>
              <a:t>Nothing executes without explicit user approval</a:t>
            </a:r>
            <a:endParaRPr lang="en-US" sz="1400" dirty="0"/>
          </a:p>
        </p:txBody>
      </p:sp>
      <p:sp>
        <p:nvSpPr>
          <p:cNvPr id="45" name="Control card 3"/>
          <p:cNvSpPr/>
          <p:nvPr/>
        </p:nvSpPr>
        <p:spPr>
          <a:xfrm>
            <a:off x="8183880" y="4617720"/>
            <a:ext cx="3456432" cy="1325880"/>
          </a:xfrm>
          <a:prstGeom prst="roundRect">
            <a:avLst>
              <a:gd name="adj" fmla="val 9655"/>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46" name="Control 3 disc"/>
          <p:cNvSpPr/>
          <p:nvPr/>
        </p:nvSpPr>
        <p:spPr>
          <a:xfrm>
            <a:off x="8366760" y="4782312"/>
            <a:ext cx="566928" cy="566928"/>
          </a:xfrm>
          <a:prstGeom prst="ellipse">
            <a:avLst/>
          </a:prstGeom>
          <a:solidFill>
            <a:schemeClr val="accent1">
              <a:alpha val="18000"/>
            </a:schemeClr>
          </a:solidFill>
          <a:ln w="15875">
            <a:solidFill>
              <a:schemeClr val="accent1"/>
            </a:solidFill>
            <a:prstDash val="solid"/>
          </a:ln>
        </p:spPr>
      </p:sp>
      <p:pic>
        <p:nvPicPr>
          <p:cNvPr id="47" name="Control 3 icon" descr="Link icon">    </p:cNvPr>
          <p:cNvPicPr>
            <a:picLocks noChangeAspect="1"/>
          </p:cNvPicPr>
          <p:nvPr/>
        </p:nvPicPr>
        <p:blipFill>
          <a:blip r:embed="rId9"/>
          <a:stretch>
            <a:fillRect/>
          </a:stretch>
        </p:blipFill>
        <p:spPr>
          <a:xfrm>
            <a:off x="8508492" y="4924044"/>
            <a:ext cx="283464" cy="283464"/>
          </a:xfrm>
          <a:prstGeom prst="rect">
            <a:avLst/>
          </a:prstGeom>
        </p:spPr>
      </p:pic>
      <p:sp>
        <p:nvSpPr>
          <p:cNvPr id="48" name="Control title 3"/>
          <p:cNvSpPr txBox="1"/>
          <p:nvPr/>
        </p:nvSpPr>
        <p:spPr>
          <a:xfrm>
            <a:off x="9052560" y="4773168"/>
            <a:ext cx="2468880" cy="411480"/>
          </a:xfrm>
          <a:prstGeom prst="rect">
            <a:avLst/>
          </a:prstGeom>
          <a:noFill/>
          <a:ln/>
        </p:spPr>
        <p:txBody>
          <a:bodyPr wrap="square" lIns="0" tIns="0" rIns="0" bIns="0" rtlCol="0" anchor="t"/>
          <a:lstStyle/>
          <a:p>
            <a:pPr indent="0" marL="0">
              <a:buNone/>
            </a:pPr>
            <a:r>
              <a:rPr lang="en-US" sz="1600" b="1" dirty="0">
                <a:solidFill>
                  <a:schemeClr val="bg1"/>
                </a:solidFill>
              </a:rPr>
              <a:t>Traceable by design</a:t>
            </a:r>
            <a:endParaRPr lang="en-US" sz="1600" dirty="0"/>
          </a:p>
        </p:txBody>
      </p:sp>
      <p:sp>
        <p:nvSpPr>
          <p:cNvPr id="49" name="Control body 3"/>
          <p:cNvSpPr txBox="1"/>
          <p:nvPr/>
        </p:nvSpPr>
        <p:spPr>
          <a:xfrm>
            <a:off x="8366760" y="5367528"/>
            <a:ext cx="3154680" cy="502920"/>
          </a:xfrm>
          <a:prstGeom prst="rect">
            <a:avLst/>
          </a:prstGeom>
          <a:noFill/>
          <a:ln/>
        </p:spPr>
        <p:txBody>
          <a:bodyPr wrap="square" lIns="0" tIns="0" rIns="0" bIns="0" rtlCol="0" anchor="t"/>
          <a:lstStyle/>
          <a:p>
            <a:pPr indent="0" marL="0">
              <a:buNone/>
            </a:pPr>
            <a:r>
              <a:rPr lang="en-US" sz="1400" dirty="0">
                <a:solidFill>
                  <a:schemeClr val="bg2"/>
                </a:solidFill>
              </a:rPr>
              <a:t>Every action links back to a signal ID</a:t>
            </a:r>
            <a:endParaRPr lang="en-US" sz="1400" dirty="0"/>
          </a:p>
        </p:txBody>
      </p:sp>
      <p:sp>
        <p:nvSpPr>
          <p:cNvPr id="25" name="Slide Number Placeholder 0"/>
          <p:cNvSpPr>
            <a:spLocks noGrp="1"/>
          </p:cNvSpPr>
          <p:nvPr>
            <p:ph type="sldNum" sz="quarter" idx="4294967295"/>
          </p:nvPr>
        </p:nvSpPr>
        <p:spPr>
          <a:xfrm>
            <a:off x="11091672" y="6437376"/>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1672" cy="822960"/>
          </a:xfrm>
          <a:prstGeom prst="rect">
            <a:avLst/>
          </a:prstGeom>
          <a:noFill/>
          <a:ln/>
        </p:spPr>
        <p:txBody>
          <a:bodyPr wrap="square" lIns="0" tIns="0" rIns="0" bIns="0" rtlCol="0" anchor="ctr"/>
          <a:lstStyle/>
          <a:p>
            <a:pPr algn="l" indent="0" marL="0">
              <a:buNone/>
            </a:pPr>
            <a:r>
              <a:rPr lang="en-US" sz="3600" b="1" dirty="0">
                <a:solidFill>
                  <a:schemeClr val="bg1"/>
                </a:solidFill>
              </a:rPr>
              <a:t>The road ahead</a:t>
            </a:r>
            <a:endParaRPr lang="en-US" sz="3600" dirty="0"/>
          </a:p>
        </p:txBody>
      </p:sp>
      <p:sp>
        <p:nvSpPr>
          <p:cNvPr id="3" name="Section tag"/>
          <p:cNvSpPr txBox="1"/>
          <p:nvPr/>
        </p:nvSpPr>
        <p:spPr>
          <a:xfrm>
            <a:off x="7955280" y="146304"/>
            <a:ext cx="3685032" cy="228600"/>
          </a:xfrm>
          <a:prstGeom prst="rect">
            <a:avLst/>
          </a:prstGeom>
          <a:noFill/>
          <a:ln/>
        </p:spPr>
        <p:txBody>
          <a:bodyPr wrap="square" lIns="0" tIns="0" rIns="0" bIns="0" rtlCol="0" anchor="t"/>
          <a:lstStyle/>
          <a:p>
            <a:pPr algn="r" indent="0" marL="0">
              <a:buNone/>
            </a:pPr>
            <a:r>
              <a:rPr lang="en-US" sz="1000" b="1" spc="300" kern="0" dirty="0">
                <a:solidFill>
                  <a:schemeClr val="accent1"/>
                </a:solidFill>
              </a:rPr>
              <a:t>ROADMAP</a:t>
            </a:r>
            <a:endParaRPr lang="en-US" sz="1000" dirty="0"/>
          </a:p>
        </p:txBody>
      </p:sp>
      <p:sp>
        <p:nvSpPr>
          <p:cNvPr id="5" name="Phase chip NOW"/>
          <p:cNvSpPr/>
          <p:nvPr/>
        </p:nvSpPr>
        <p:spPr>
          <a:xfrm>
            <a:off x="548640" y="1508760"/>
            <a:ext cx="2606040" cy="502920"/>
          </a:xfrm>
          <a:prstGeom prst="roundRect">
            <a:avLst>
              <a:gd name="adj" fmla="val 50000"/>
            </a:avLst>
          </a:prstGeom>
          <a:solidFill>
            <a:schemeClr val="accent3"/>
          </a:solidFill>
          <a:ln/>
        </p:spPr>
      </p:sp>
      <p:sp>
        <p:nvSpPr>
          <p:cNvPr id="6" name="Phase chip NOW label"/>
          <p:cNvSpPr txBox="1"/>
          <p:nvPr/>
        </p:nvSpPr>
        <p:spPr>
          <a:xfrm>
            <a:off x="548640" y="1508760"/>
            <a:ext cx="2606040" cy="502920"/>
          </a:xfrm>
          <a:prstGeom prst="rect">
            <a:avLst/>
          </a:prstGeom>
          <a:noFill/>
          <a:ln/>
        </p:spPr>
        <p:txBody>
          <a:bodyPr wrap="square" lIns="0" tIns="0" rIns="0" bIns="0" rtlCol="0" anchor="ctr"/>
          <a:lstStyle/>
          <a:p>
            <a:pPr algn="ctr" indent="0" marL="0">
              <a:buNone/>
            </a:pPr>
            <a:r>
              <a:rPr lang="en-US" sz="1600" b="1" spc="100" kern="0" dirty="0">
                <a:solidFill>
                  <a:schemeClr val="tx1"/>
                </a:solidFill>
              </a:rPr>
              <a:t>NOW</a:t>
            </a:r>
            <a:endParaRPr lang="en-US" sz="1600" dirty="0"/>
          </a:p>
        </p:txBody>
      </p:sp>
      <p:sp>
        <p:nvSpPr>
          <p:cNvPr id="7" name="Phase card NOW"/>
          <p:cNvSpPr/>
          <p:nvPr/>
        </p:nvSpPr>
        <p:spPr>
          <a:xfrm>
            <a:off x="548640" y="2194560"/>
            <a:ext cx="2606040" cy="3657600"/>
          </a:xfrm>
          <a:prstGeom prst="roundRect">
            <a:avLst>
              <a:gd name="adj" fmla="val 4912"/>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8" name="Phase list NOW"/>
          <p:cNvSpPr txBox="1"/>
          <p:nvPr/>
        </p:nvSpPr>
        <p:spPr>
          <a:xfrm>
            <a:off x="822960" y="2468880"/>
            <a:ext cx="2103120" cy="3200400"/>
          </a:xfrm>
          <a:prstGeom prst="rect">
            <a:avLst/>
          </a:prstGeom>
          <a:noFill/>
          <a:ln/>
        </p:spPr>
        <p:txBody>
          <a:bodyPr wrap="square" lIns="0" tIns="0" rIns="0" bIns="0" rtlCol="0" anchor="t"/>
          <a:lstStyle/>
          <a:p>
            <a:pPr marL="342900" indent="-342900">
              <a:spcAft>
                <a:spcPts val="1000"/>
              </a:spcAft>
              <a:buSzPct val="100000"/>
              <a:buChar char="•"/>
            </a:pPr>
            <a:r>
              <a:rPr lang="en-US" sz="1800" dirty="0">
                <a:solidFill>
                  <a:schemeClr val="bg1"/>
                </a:solidFill>
              </a:rPr>
              <a:t>HVTS Neural Network v3.0</a:t>
            </a:r>
            <a:endParaRPr lang="en-US" sz="1800" dirty="0"/>
          </a:p>
          <a:p>
            <a:pPr marL="342900" indent="-342900">
              <a:spcAft>
                <a:spcPts val="1000"/>
              </a:spcAft>
              <a:buSzPct val="100000"/>
              <a:buChar char="•"/>
            </a:pPr>
            <a:r>
              <a:rPr lang="en-US" sz="1800" dirty="0">
                <a:solidFill>
                  <a:schemeClr val="bg1"/>
                </a:solidFill>
              </a:rPr>
              <a:t>76-feature engine</a:t>
            </a:r>
            <a:endParaRPr lang="en-US" sz="1800" dirty="0"/>
          </a:p>
          <a:p>
            <a:pPr marL="342900" indent="-342900">
              <a:spcAft>
                <a:spcPts val="1000"/>
              </a:spcAft>
              <a:buSzPct val="100000"/>
              <a:buChar char="•"/>
            </a:pPr>
            <a:r>
              <a:rPr lang="en-US" sz="1800" dirty="0">
                <a:solidFill>
                  <a:schemeClr val="bg1"/>
                </a:solidFill>
              </a:rPr>
              <a:t>Progressive training</a:t>
            </a:r>
            <a:endParaRPr lang="en-US" sz="1800" dirty="0"/>
          </a:p>
          <a:p>
            <a:pPr marL="342900" indent="-342900">
              <a:spcAft>
                <a:spcPts val="1000"/>
              </a:spcAft>
              <a:buSzPct val="100000"/>
              <a:buChar char="•"/>
            </a:pPr>
            <a:r>
              <a:rPr lang="en-US" sz="1800" dirty="0">
                <a:solidFill>
                  <a:schemeClr val="bg1"/>
                </a:solidFill>
              </a:rPr>
              <a:t>Symbol oracle and databases</a:t>
            </a:r>
            <a:endParaRPr lang="en-US" sz="1800" dirty="0"/>
          </a:p>
          <a:p>
            <a:pPr marL="342900" indent="-342900">
              <a:spcAft>
                <a:spcPts val="1000"/>
              </a:spcAft>
              <a:buSzPct val="100000"/>
              <a:buChar char="•"/>
            </a:pPr>
            <a:r>
              <a:rPr lang="en-US" sz="1800" dirty="0">
                <a:solidFill>
                  <a:schemeClr val="bg1"/>
                </a:solidFill>
              </a:rPr>
              <a:t>Telegram signal delivery</a:t>
            </a:r>
            <a:endParaRPr lang="en-US" sz="1800" dirty="0"/>
          </a:p>
        </p:txBody>
      </p:sp>
      <p:sp>
        <p:nvSpPr>
          <p:cNvPr id="9" name="Phase chip NEXT"/>
          <p:cNvSpPr/>
          <p:nvPr/>
        </p:nvSpPr>
        <p:spPr>
          <a:xfrm>
            <a:off x="3377184" y="1508760"/>
            <a:ext cx="2606040" cy="502920"/>
          </a:xfrm>
          <a:prstGeom prst="roundRect">
            <a:avLst>
              <a:gd name="adj" fmla="val 50000"/>
            </a:avLst>
          </a:prstGeom>
          <a:solidFill>
            <a:schemeClr val="accent1"/>
          </a:solidFill>
          <a:ln/>
        </p:spPr>
      </p:sp>
      <p:sp>
        <p:nvSpPr>
          <p:cNvPr id="10" name="Phase chip NEXT label"/>
          <p:cNvSpPr txBox="1"/>
          <p:nvPr/>
        </p:nvSpPr>
        <p:spPr>
          <a:xfrm>
            <a:off x="3377184" y="1508760"/>
            <a:ext cx="2606040" cy="502920"/>
          </a:xfrm>
          <a:prstGeom prst="rect">
            <a:avLst/>
          </a:prstGeom>
          <a:noFill/>
          <a:ln/>
        </p:spPr>
        <p:txBody>
          <a:bodyPr wrap="square" lIns="0" tIns="0" rIns="0" bIns="0" rtlCol="0" anchor="ctr"/>
          <a:lstStyle/>
          <a:p>
            <a:pPr algn="ctr" indent="0" marL="0">
              <a:buNone/>
            </a:pPr>
            <a:r>
              <a:rPr lang="en-US" sz="1600" b="1" spc="100" kern="0" dirty="0">
                <a:solidFill>
                  <a:schemeClr val="tx1"/>
                </a:solidFill>
              </a:rPr>
              <a:t>NEXT</a:t>
            </a:r>
            <a:endParaRPr lang="en-US" sz="1600" dirty="0"/>
          </a:p>
        </p:txBody>
      </p:sp>
      <p:sp>
        <p:nvSpPr>
          <p:cNvPr id="11" name="Phase card NEXT"/>
          <p:cNvSpPr/>
          <p:nvPr/>
        </p:nvSpPr>
        <p:spPr>
          <a:xfrm>
            <a:off x="3377184" y="2194560"/>
            <a:ext cx="2606040" cy="3657600"/>
          </a:xfrm>
          <a:prstGeom prst="roundRect">
            <a:avLst>
              <a:gd name="adj" fmla="val 4912"/>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12" name="Phase list NEXT"/>
          <p:cNvSpPr txBox="1"/>
          <p:nvPr/>
        </p:nvSpPr>
        <p:spPr>
          <a:xfrm>
            <a:off x="3651504" y="2468880"/>
            <a:ext cx="2103120" cy="3200400"/>
          </a:xfrm>
          <a:prstGeom prst="rect">
            <a:avLst/>
          </a:prstGeom>
          <a:noFill/>
          <a:ln/>
        </p:spPr>
        <p:txBody>
          <a:bodyPr wrap="square" lIns="0" tIns="0" rIns="0" bIns="0" rtlCol="0" anchor="t"/>
          <a:lstStyle/>
          <a:p>
            <a:pPr marL="342900" indent="-342900">
              <a:spcAft>
                <a:spcPts val="1000"/>
              </a:spcAft>
              <a:buSzPct val="100000"/>
              <a:buChar char="•"/>
            </a:pPr>
            <a:r>
              <a:rPr lang="en-US" sz="1800" dirty="0">
                <a:solidFill>
                  <a:schemeClr val="bg1"/>
                </a:solidFill>
              </a:rPr>
              <a:t>More assets beyond BTC</a:t>
            </a:r>
            <a:endParaRPr lang="en-US" sz="1800" dirty="0"/>
          </a:p>
          <a:p>
            <a:pPr marL="342900" indent="-342900">
              <a:spcAft>
                <a:spcPts val="1000"/>
              </a:spcAft>
              <a:buSzPct val="100000"/>
              <a:buChar char="•"/>
            </a:pPr>
            <a:r>
              <a:rPr lang="en-US" sz="1800" dirty="0">
                <a:solidFill>
                  <a:schemeClr val="bg1"/>
                </a:solidFill>
              </a:rPr>
              <a:t>Cloud deployment</a:t>
            </a:r>
            <a:endParaRPr lang="en-US" sz="1800" dirty="0"/>
          </a:p>
          <a:p>
            <a:pPr marL="342900" indent="-342900">
              <a:spcAft>
                <a:spcPts val="1000"/>
              </a:spcAft>
              <a:buSzPct val="100000"/>
              <a:buChar char="•"/>
            </a:pPr>
            <a:r>
              <a:rPr lang="en-US" sz="1800" dirty="0">
                <a:solidFill>
                  <a:schemeClr val="bg1"/>
                </a:solidFill>
              </a:rPr>
              <a:t>CUDA GPU acceleration</a:t>
            </a:r>
            <a:endParaRPr lang="en-US" sz="1800" dirty="0"/>
          </a:p>
          <a:p>
            <a:pPr marL="342900" indent="-342900">
              <a:spcAft>
                <a:spcPts val="1000"/>
              </a:spcAft>
              <a:buSzPct val="100000"/>
              <a:buChar char="•"/>
            </a:pPr>
            <a:r>
              <a:rPr lang="en-US" sz="1800" dirty="0">
                <a:solidFill>
                  <a:schemeClr val="bg1"/>
                </a:solidFill>
              </a:rPr>
              <a:t>Real-time signal API</a:t>
            </a:r>
            <a:endParaRPr lang="en-US" sz="1800" dirty="0"/>
          </a:p>
        </p:txBody>
      </p:sp>
      <p:sp>
        <p:nvSpPr>
          <p:cNvPr id="13" name="Phase chip THEN"/>
          <p:cNvSpPr/>
          <p:nvPr/>
        </p:nvSpPr>
        <p:spPr>
          <a:xfrm>
            <a:off x="6205728" y="1508760"/>
            <a:ext cx="2606040" cy="502920"/>
          </a:xfrm>
          <a:prstGeom prst="roundRect">
            <a:avLst>
              <a:gd name="adj" fmla="val 50000"/>
            </a:avLst>
          </a:prstGeom>
          <a:solidFill>
            <a:schemeClr val="accent4"/>
          </a:solidFill>
          <a:ln/>
        </p:spPr>
      </p:sp>
      <p:sp>
        <p:nvSpPr>
          <p:cNvPr id="14" name="Phase chip THEN label"/>
          <p:cNvSpPr txBox="1"/>
          <p:nvPr/>
        </p:nvSpPr>
        <p:spPr>
          <a:xfrm>
            <a:off x="6205728" y="1508760"/>
            <a:ext cx="2606040" cy="502920"/>
          </a:xfrm>
          <a:prstGeom prst="rect">
            <a:avLst/>
          </a:prstGeom>
          <a:noFill/>
          <a:ln/>
        </p:spPr>
        <p:txBody>
          <a:bodyPr wrap="square" lIns="0" tIns="0" rIns="0" bIns="0" rtlCol="0" anchor="ctr"/>
          <a:lstStyle/>
          <a:p>
            <a:pPr algn="ctr" indent="0" marL="0">
              <a:buNone/>
            </a:pPr>
            <a:r>
              <a:rPr lang="en-US" sz="1600" b="1" spc="100" kern="0" dirty="0">
                <a:solidFill>
                  <a:schemeClr val="bg1"/>
                </a:solidFill>
              </a:rPr>
              <a:t>THEN</a:t>
            </a:r>
            <a:endParaRPr lang="en-US" sz="1600" dirty="0"/>
          </a:p>
        </p:txBody>
      </p:sp>
      <p:sp>
        <p:nvSpPr>
          <p:cNvPr id="15" name="Phase card THEN"/>
          <p:cNvSpPr/>
          <p:nvPr/>
        </p:nvSpPr>
        <p:spPr>
          <a:xfrm>
            <a:off x="6205728" y="2194560"/>
            <a:ext cx="2606040" cy="3657600"/>
          </a:xfrm>
          <a:prstGeom prst="roundRect">
            <a:avLst>
              <a:gd name="adj" fmla="val 4912"/>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16" name="Phase list THEN"/>
          <p:cNvSpPr txBox="1"/>
          <p:nvPr/>
        </p:nvSpPr>
        <p:spPr>
          <a:xfrm>
            <a:off x="6480048" y="2468880"/>
            <a:ext cx="2103120" cy="3200400"/>
          </a:xfrm>
          <a:prstGeom prst="rect">
            <a:avLst/>
          </a:prstGeom>
          <a:noFill/>
          <a:ln/>
        </p:spPr>
        <p:txBody>
          <a:bodyPr wrap="square" lIns="0" tIns="0" rIns="0" bIns="0" rtlCol="0" anchor="t"/>
          <a:lstStyle/>
          <a:p>
            <a:pPr marL="342900" indent="-342900">
              <a:spcAft>
                <a:spcPts val="1000"/>
              </a:spcAft>
              <a:buSzPct val="100000"/>
              <a:buChar char="•"/>
            </a:pPr>
            <a:r>
              <a:rPr lang="en-US" sz="1800" dirty="0">
                <a:solidFill>
                  <a:schemeClr val="bg1"/>
                </a:solidFill>
              </a:rPr>
              <a:t>askHVTS.AI chat web app</a:t>
            </a:r>
            <a:endParaRPr lang="en-US" sz="1800" dirty="0"/>
          </a:p>
          <a:p>
            <a:pPr marL="342900" indent="-342900">
              <a:spcAft>
                <a:spcPts val="1000"/>
              </a:spcAft>
              <a:buSzPct val="100000"/>
              <a:buChar char="•"/>
            </a:pPr>
            <a:r>
              <a:rPr lang="en-US" sz="1800" dirty="0">
                <a:solidFill>
                  <a:schemeClr val="bg1"/>
                </a:solidFill>
              </a:rPr>
              <a:t>LLM agent on the neural database</a:t>
            </a:r>
            <a:endParaRPr lang="en-US" sz="1800" dirty="0"/>
          </a:p>
          <a:p>
            <a:pPr marL="342900" indent="-342900">
              <a:spcAft>
                <a:spcPts val="1000"/>
              </a:spcAft>
              <a:buSzPct val="100000"/>
              <a:buChar char="•"/>
            </a:pPr>
            <a:r>
              <a:rPr lang="en-US" sz="1800" dirty="0">
                <a:solidFill>
                  <a:schemeClr val="bg1"/>
                </a:solidFill>
              </a:rPr>
              <a:t>HVTSAI-gated subscriptions</a:t>
            </a:r>
            <a:endParaRPr lang="en-US" sz="1800" dirty="0"/>
          </a:p>
          <a:p>
            <a:pPr marL="342900" indent="-342900">
              <a:spcAft>
                <a:spcPts val="1000"/>
              </a:spcAft>
              <a:buSzPct val="100000"/>
              <a:buChar char="•"/>
            </a:pPr>
            <a:r>
              <a:rPr lang="en-US" sz="1800" dirty="0">
                <a:solidFill>
                  <a:schemeClr val="bg1"/>
                </a:solidFill>
              </a:rPr>
              <a:t>Listed-asset signal access</a:t>
            </a:r>
            <a:endParaRPr lang="en-US" sz="1800" dirty="0"/>
          </a:p>
        </p:txBody>
      </p:sp>
      <p:sp>
        <p:nvSpPr>
          <p:cNvPr id="17" name="Phase chip LATER"/>
          <p:cNvSpPr/>
          <p:nvPr/>
        </p:nvSpPr>
        <p:spPr>
          <a:xfrm>
            <a:off x="9034272" y="1508760"/>
            <a:ext cx="2606040" cy="502920"/>
          </a:xfrm>
          <a:prstGeom prst="roundRect">
            <a:avLst>
              <a:gd name="adj" fmla="val 50000"/>
            </a:avLst>
          </a:prstGeom>
          <a:solidFill>
            <a:schemeClr val="accent2"/>
          </a:solidFill>
          <a:ln/>
        </p:spPr>
      </p:sp>
      <p:sp>
        <p:nvSpPr>
          <p:cNvPr id="18" name="Phase chip LATER label"/>
          <p:cNvSpPr txBox="1"/>
          <p:nvPr/>
        </p:nvSpPr>
        <p:spPr>
          <a:xfrm>
            <a:off x="9034272" y="1508760"/>
            <a:ext cx="2606040" cy="502920"/>
          </a:xfrm>
          <a:prstGeom prst="rect">
            <a:avLst/>
          </a:prstGeom>
          <a:noFill/>
          <a:ln/>
        </p:spPr>
        <p:txBody>
          <a:bodyPr wrap="square" lIns="0" tIns="0" rIns="0" bIns="0" rtlCol="0" anchor="ctr"/>
          <a:lstStyle/>
          <a:p>
            <a:pPr algn="ctr" indent="0" marL="0">
              <a:buNone/>
            </a:pPr>
            <a:r>
              <a:rPr lang="en-US" sz="1600" b="1" spc="100" kern="0" dirty="0">
                <a:solidFill>
                  <a:schemeClr val="tx1"/>
                </a:solidFill>
              </a:rPr>
              <a:t>LATER</a:t>
            </a:r>
            <a:endParaRPr lang="en-US" sz="1600" dirty="0"/>
          </a:p>
        </p:txBody>
      </p:sp>
      <p:sp>
        <p:nvSpPr>
          <p:cNvPr id="19" name="Phase card LATER"/>
          <p:cNvSpPr/>
          <p:nvPr/>
        </p:nvSpPr>
        <p:spPr>
          <a:xfrm>
            <a:off x="9034272" y="2194560"/>
            <a:ext cx="2606040" cy="3657600"/>
          </a:xfrm>
          <a:prstGeom prst="roundRect">
            <a:avLst>
              <a:gd name="adj" fmla="val 4912"/>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20" name="Phase list LATER"/>
          <p:cNvSpPr txBox="1"/>
          <p:nvPr/>
        </p:nvSpPr>
        <p:spPr>
          <a:xfrm>
            <a:off x="9308592" y="2468880"/>
            <a:ext cx="2103120" cy="3200400"/>
          </a:xfrm>
          <a:prstGeom prst="rect">
            <a:avLst/>
          </a:prstGeom>
          <a:noFill/>
          <a:ln/>
        </p:spPr>
        <p:txBody>
          <a:bodyPr wrap="square" lIns="0" tIns="0" rIns="0" bIns="0" rtlCol="0" anchor="t"/>
          <a:lstStyle/>
          <a:p>
            <a:pPr marL="342900" indent="-342900">
              <a:spcAft>
                <a:spcPts val="1000"/>
              </a:spcAft>
              <a:buSzPct val="100000"/>
              <a:buChar char="•"/>
            </a:pPr>
            <a:r>
              <a:rPr lang="en-US" sz="1800" dirty="0">
                <a:solidFill>
                  <a:schemeClr val="bg1"/>
                </a:solidFill>
              </a:rPr>
              <a:t>Agentic orchestration</a:t>
            </a:r>
            <a:endParaRPr lang="en-US" sz="1800" dirty="0"/>
          </a:p>
          <a:p>
            <a:pPr marL="342900" indent="-342900">
              <a:spcAft>
                <a:spcPts val="1000"/>
              </a:spcAft>
              <a:buSzPct val="100000"/>
              <a:buChar char="•"/>
            </a:pPr>
            <a:r>
              <a:rPr lang="en-US" sz="1800" dirty="0">
                <a:solidFill>
                  <a:schemeClr val="bg1"/>
                </a:solidFill>
              </a:rPr>
              <a:t>Risk and execution agents</a:t>
            </a:r>
            <a:endParaRPr lang="en-US" sz="1800" dirty="0"/>
          </a:p>
          <a:p>
            <a:pPr marL="342900" indent="-342900">
              <a:spcAft>
                <a:spcPts val="1000"/>
              </a:spcAft>
              <a:buSzPct val="100000"/>
              <a:buChar char="•"/>
            </a:pPr>
            <a:r>
              <a:rPr lang="en-US" sz="1800" dirty="0">
                <a:solidFill>
                  <a:schemeClr val="bg1"/>
                </a:solidFill>
              </a:rPr>
              <a:t>Expanded asset coverage</a:t>
            </a:r>
            <a:endParaRPr lang="en-US" sz="1800" dirty="0"/>
          </a:p>
          <a:p>
            <a:pPr marL="342900" indent="-342900">
              <a:spcAft>
                <a:spcPts val="1000"/>
              </a:spcAft>
              <a:buSzPct val="100000"/>
              <a:buChar char="•"/>
            </a:pPr>
            <a:r>
              <a:rPr lang="en-US" sz="1800" dirty="0">
                <a:solidFill>
                  <a:schemeClr val="bg1"/>
                </a:solidFill>
              </a:rPr>
              <a:t>Community-led features</a:t>
            </a:r>
            <a:endParaRPr lang="en-US" sz="1800" dirty="0"/>
          </a:p>
        </p:txBody>
      </p:sp>
      <p:sp>
        <p:nvSpPr>
          <p:cNvPr id="21" name="Roadmap footnote"/>
          <p:cNvSpPr txBox="1"/>
          <p:nvPr/>
        </p:nvSpPr>
        <p:spPr>
          <a:xfrm>
            <a:off x="548640" y="6035040"/>
            <a:ext cx="11091672" cy="274320"/>
          </a:xfrm>
          <a:prstGeom prst="rect">
            <a:avLst/>
          </a:prstGeom>
          <a:noFill/>
          <a:ln/>
        </p:spPr>
        <p:txBody>
          <a:bodyPr wrap="square" lIns="0" tIns="0" rIns="0" bIns="0" rtlCol="0" anchor="t"/>
          <a:lstStyle/>
          <a:p>
            <a:pPr indent="0" marL="0">
              <a:buNone/>
            </a:pPr>
            <a:r>
              <a:rPr lang="en-US" sz="1200" dirty="0">
                <a:solidFill>
                  <a:schemeClr val="bg2"/>
                </a:solidFill>
              </a:rPr>
              <a:t>Roadmap items are plans, not commitments or dated promises.</a:t>
            </a:r>
            <a:endParaRPr lang="en-US" sz="1200" dirty="0"/>
          </a:p>
        </p:txBody>
      </p:sp>
      <p:sp>
        <p:nvSpPr>
          <p:cNvPr id="25" name="Slide Number Placeholder 0"/>
          <p:cNvSpPr>
            <a:spLocks noGrp="1"/>
          </p:cNvSpPr>
          <p:nvPr>
            <p:ph type="sldNum" sz="quarter" idx="4294967295"/>
          </p:nvPr>
        </p:nvSpPr>
        <p:spPr>
          <a:xfrm>
            <a:off x="11091672" y="6437376"/>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1672" cy="822960"/>
          </a:xfrm>
          <a:prstGeom prst="rect">
            <a:avLst/>
          </a:prstGeom>
          <a:noFill/>
          <a:ln/>
        </p:spPr>
        <p:txBody>
          <a:bodyPr wrap="square" lIns="0" tIns="0" rIns="0" bIns="0" rtlCol="0" anchor="ctr"/>
          <a:lstStyle/>
          <a:p>
            <a:pPr algn="l" indent="0" marL="0">
              <a:buNone/>
            </a:pPr>
            <a:r>
              <a:rPr lang="en-US" sz="3600" b="1" dirty="0">
                <a:solidFill>
                  <a:schemeClr val="bg1"/>
                </a:solidFill>
              </a:rPr>
              <a:t>HVTSAI: Digital Wealth Infra</a:t>
            </a:r>
            <a:endParaRPr lang="en-US" sz="3600" dirty="0"/>
          </a:p>
        </p:txBody>
      </p:sp>
      <p:sp>
        <p:nvSpPr>
          <p:cNvPr id="3" name="Section tag"/>
          <p:cNvSpPr txBox="1"/>
          <p:nvPr/>
        </p:nvSpPr>
        <p:spPr>
          <a:xfrm>
            <a:off x="7955280" y="146304"/>
            <a:ext cx="3685032" cy="228600"/>
          </a:xfrm>
          <a:prstGeom prst="rect">
            <a:avLst/>
          </a:prstGeom>
          <a:noFill/>
          <a:ln/>
        </p:spPr>
        <p:txBody>
          <a:bodyPr wrap="square" lIns="0" tIns="0" rIns="0" bIns="0" rtlCol="0" anchor="t"/>
          <a:lstStyle/>
          <a:p>
            <a:pPr algn="r" indent="0" marL="0">
              <a:buNone/>
            </a:pPr>
            <a:r>
              <a:rPr lang="en-US" sz="1000" b="1" spc="300" kern="0" dirty="0">
                <a:solidFill>
                  <a:schemeClr val="accent1"/>
                </a:solidFill>
              </a:rPr>
              <a:t>THE TOKEN</a:t>
            </a:r>
            <a:endParaRPr lang="en-US" sz="1000" dirty="0"/>
          </a:p>
        </p:txBody>
      </p:sp>
      <p:sp>
        <p:nvSpPr>
          <p:cNvPr id="5" name="Token card"/>
          <p:cNvSpPr/>
          <p:nvPr/>
        </p:nvSpPr>
        <p:spPr>
          <a:xfrm>
            <a:off x="548640" y="1508760"/>
            <a:ext cx="5212080" cy="4572000"/>
          </a:xfrm>
          <a:prstGeom prst="roundRect">
            <a:avLst>
              <a:gd name="adj" fmla="val 2800"/>
            </a:avLst>
          </a:prstGeom>
          <a:solidFill>
            <a:schemeClr val="tx2"/>
          </a:solidFill>
          <a:ln w="15875">
            <a:solidFill>
              <a:schemeClr val="accent1"/>
            </a:solidFill>
            <a:prstDash val="solid"/>
          </a:ln>
          <a:effectLst>
            <a:outerShdw sx="100000" sy="100000" kx="0" ky="0" algn="bl" rotWithShape="0" blurRad="177800" dist="38100" dir="5400000">
              <a:srgbClr val="000000">
                <a:alpha val="35000"/>
              </a:srgbClr>
            </a:outerShdw>
          </a:effectLst>
        </p:spPr>
      </p:sp>
      <p:sp>
        <p:nvSpPr>
          <p:cNvPr id="6" name="Token coin outer"/>
          <p:cNvSpPr/>
          <p:nvPr/>
        </p:nvSpPr>
        <p:spPr>
          <a:xfrm>
            <a:off x="868680" y="1828800"/>
            <a:ext cx="1371600" cy="1371600"/>
          </a:xfrm>
          <a:prstGeom prst="ellipse">
            <a:avLst/>
          </a:prstGeom>
          <a:solidFill>
            <a:schemeClr val="accent2">
              <a:alpha val="20000"/>
            </a:schemeClr>
          </a:solidFill>
          <a:ln w="15875">
            <a:solidFill>
              <a:schemeClr val="accent2"/>
            </a:solidFill>
            <a:prstDash val="solid"/>
          </a:ln>
        </p:spPr>
      </p:sp>
      <p:pic>
        <p:nvPicPr>
          <p:cNvPr id="7" name="Token icon" descr="coins icon">    </p:cNvPr>
          <p:cNvPicPr>
            <a:picLocks noChangeAspect="1"/>
          </p:cNvPicPr>
          <p:nvPr/>
        </p:nvPicPr>
        <p:blipFill>
          <a:blip r:embed="rId1"/>
          <a:stretch>
            <a:fillRect/>
          </a:stretch>
        </p:blipFill>
        <p:spPr>
          <a:xfrm>
            <a:off x="1188720" y="2148840"/>
            <a:ext cx="731520" cy="731520"/>
          </a:xfrm>
          <a:prstGeom prst="rect">
            <a:avLst/>
          </a:prstGeom>
        </p:spPr>
      </p:pic>
      <p:sp>
        <p:nvSpPr>
          <p:cNvPr id="8" name="Token name"/>
          <p:cNvSpPr txBox="1"/>
          <p:nvPr/>
        </p:nvSpPr>
        <p:spPr>
          <a:xfrm>
            <a:off x="2468880" y="1828800"/>
            <a:ext cx="3108960" cy="777240"/>
          </a:xfrm>
          <a:prstGeom prst="rect">
            <a:avLst/>
          </a:prstGeom>
          <a:noFill/>
          <a:ln/>
        </p:spPr>
        <p:txBody>
          <a:bodyPr wrap="square" lIns="0" tIns="0" rIns="0" bIns="0" rtlCol="0" anchor="ctr"/>
          <a:lstStyle/>
          <a:p>
            <a:pPr indent="0" marL="0">
              <a:buNone/>
            </a:pPr>
            <a:r>
              <a:rPr lang="en-US" sz="4800" b="1" dirty="0">
                <a:solidFill>
                  <a:schemeClr val="bg1"/>
                </a:solidFill>
                <a:latin typeface="+mj-lt" pitchFamily="34" charset="0"/>
                <a:ea typeface="+mj-lt" pitchFamily="34" charset="-122"/>
                <a:cs typeface="+mj-lt" pitchFamily="34" charset="-120"/>
              </a:rPr>
              <a:t>HVTSAI</a:t>
            </a:r>
            <a:endParaRPr lang="en-US" sz="4800" dirty="0"/>
          </a:p>
        </p:txBody>
      </p:sp>
      <p:sp>
        <p:nvSpPr>
          <p:cNvPr id="9" name="Token subtitle"/>
          <p:cNvSpPr txBox="1"/>
          <p:nvPr/>
        </p:nvSpPr>
        <p:spPr>
          <a:xfrm>
            <a:off x="2468880" y="2606040"/>
            <a:ext cx="3108960" cy="457200"/>
          </a:xfrm>
          <a:prstGeom prst="rect">
            <a:avLst/>
          </a:prstGeom>
          <a:noFill/>
          <a:ln/>
        </p:spPr>
        <p:txBody>
          <a:bodyPr wrap="square" lIns="0" tIns="0" rIns="0" bIns="0" rtlCol="0" anchor="t"/>
          <a:lstStyle/>
          <a:p>
            <a:pPr indent="0" marL="0">
              <a:buNone/>
            </a:pPr>
            <a:r>
              <a:rPr lang="en-US" sz="2200" b="1" dirty="0">
                <a:solidFill>
                  <a:schemeClr val="accent1"/>
                </a:solidFill>
              </a:rPr>
              <a:t>Digital Wealth Infra</a:t>
            </a:r>
            <a:endParaRPr lang="en-US" sz="2200" dirty="0"/>
          </a:p>
        </p:txBody>
      </p:sp>
      <p:sp>
        <p:nvSpPr>
          <p:cNvPr id="10" name="Token blurb"/>
          <p:cNvSpPr txBox="1"/>
          <p:nvPr/>
        </p:nvSpPr>
        <p:spPr>
          <a:xfrm>
            <a:off x="868680" y="3429000"/>
            <a:ext cx="4526280" cy="822960"/>
          </a:xfrm>
          <a:prstGeom prst="rect">
            <a:avLst/>
          </a:prstGeom>
          <a:noFill/>
          <a:ln/>
        </p:spPr>
        <p:txBody>
          <a:bodyPr wrap="square" lIns="0" tIns="0" rIns="0" bIns="0" rtlCol="0" anchor="t"/>
          <a:lstStyle/>
          <a:p>
            <a:pPr indent="0" marL="0">
              <a:buNone/>
            </a:pPr>
            <a:r>
              <a:rPr lang="en-US" sz="1600" dirty="0">
                <a:solidFill>
                  <a:schemeClr val="bg2"/>
                </a:solidFill>
              </a:rPr>
              <a:t>The community token behind askHVTS.AI and the HVTS Neural Network.</a:t>
            </a:r>
            <a:endParaRPr lang="en-US" sz="1600" dirty="0"/>
          </a:p>
        </p:txBody>
      </p:sp>
      <p:sp>
        <p:nvSpPr>
          <p:cNvPr id="11" name="Token button">
            <a:hlinkClick r:id="rId2" tooltip="Open HVTSAI on pump.fun"/>
          </p:cNvPr>
          <p:cNvSpPr/>
          <p:nvPr/>
        </p:nvSpPr>
        <p:spPr>
          <a:xfrm>
            <a:off x="868680" y="4434840"/>
            <a:ext cx="4526280" cy="566928"/>
          </a:xfrm>
          <a:prstGeom prst="roundRect">
            <a:avLst>
              <a:gd name="adj" fmla="val 50000"/>
            </a:avLst>
          </a:prstGeom>
          <a:solidFill>
            <a:schemeClr val="accent1"/>
          </a:solidFill>
          <a:ln/>
        </p:spPr>
      </p:sp>
      <p:sp>
        <p:nvSpPr>
          <p:cNvPr id="12" name="Token button label"/>
          <p:cNvSpPr txBox="1"/>
          <p:nvPr/>
        </p:nvSpPr>
        <p:spPr>
          <a:xfrm>
            <a:off x="868680" y="4434840"/>
            <a:ext cx="4526280" cy="566928"/>
          </a:xfrm>
          <a:prstGeom prst="rect">
            <a:avLst/>
          </a:prstGeom>
          <a:noFill/>
          <a:ln/>
        </p:spPr>
        <p:txBody>
          <a:bodyPr wrap="square" lIns="0" tIns="0" rIns="0" bIns="0" rtlCol="0" anchor="ctr"/>
          <a:lstStyle/>
          <a:p>
            <a:pPr algn="ctr" indent="0" marL="0">
              <a:buNone/>
            </a:pPr>
            <a:r>
              <a:rPr lang="en-US" sz="1600" b="1" u="sng" dirty="0">
                <a:solidFill>
                  <a:schemeClr val="tx1"/>
                </a:solidFill>
                <a:hlinkClick r:id="rId3" invalidUrl="" action="" tgtFrame="" tooltip="Open HVTSAI on pump.fun" history="1" highlightClick="0" endSnd="0">
                  <a:extLst>
                    <a:ext uri="{A12FA001-AC4F-418D-AE19-62706E023703}">
                      <ahyp:hlinkClr xmlns:ahyp="http://schemas.microsoft.com/office/drawing/2018/hyperlinkcolor" val="tx"/>
                    </a:ext>
                  </a:extLst>
                </a:hlinkClick>
              </a:rPr>
              <a:t>View HVTSAI on pump.fun</a:t>
            </a:r>
            <a:endParaRPr lang="en-US" sz="1600" dirty="0"/>
          </a:p>
        </p:txBody>
      </p:sp>
      <p:sp>
        <p:nvSpPr>
          <p:cNvPr id="13" name="Contract address"/>
          <p:cNvSpPr txBox="1"/>
          <p:nvPr/>
        </p:nvSpPr>
        <p:spPr>
          <a:xfrm>
            <a:off x="868680" y="5212080"/>
            <a:ext cx="4526280" cy="640080"/>
          </a:xfrm>
          <a:prstGeom prst="rect">
            <a:avLst/>
          </a:prstGeom>
          <a:noFill/>
          <a:ln/>
        </p:spPr>
        <p:txBody>
          <a:bodyPr wrap="square" lIns="0" tIns="0" rIns="0" bIns="0" rtlCol="0" anchor="t"/>
          <a:lstStyle/>
          <a:p>
            <a:pPr indent="0" marL="0">
              <a:buNone/>
            </a:pPr>
            <a:r>
              <a:rPr lang="en-US" sz="1100" dirty="0">
                <a:solidFill>
                  <a:schemeClr val="bg2"/>
                </a:solidFill>
                <a:latin typeface="Courier New" pitchFamily="34" charset="0"/>
                <a:ea typeface="Courier New" pitchFamily="34" charset="-122"/>
                <a:cs typeface="Courier New" pitchFamily="34" charset="-120"/>
              </a:rPr>
              <a:t>Contract: 9RzN47NzVcWpoNtk42gMptRidQZC1FqkrA8gG7DNpump</a:t>
            </a:r>
            <a:endParaRPr lang="en-US" sz="1100" dirty="0"/>
          </a:p>
        </p:txBody>
      </p:sp>
      <p:sp>
        <p:nvSpPr>
          <p:cNvPr id="14" name="Planned tag"/>
          <p:cNvSpPr/>
          <p:nvPr/>
        </p:nvSpPr>
        <p:spPr>
          <a:xfrm>
            <a:off x="6217920" y="1508760"/>
            <a:ext cx="2103120" cy="329184"/>
          </a:xfrm>
          <a:prstGeom prst="roundRect">
            <a:avLst>
              <a:gd name="adj" fmla="val 50000"/>
            </a:avLst>
          </a:prstGeom>
          <a:solidFill>
            <a:schemeClr val="accent2"/>
          </a:solidFill>
          <a:ln/>
        </p:spPr>
      </p:sp>
      <p:sp>
        <p:nvSpPr>
          <p:cNvPr id="15" name="Planned tag label"/>
          <p:cNvSpPr txBox="1"/>
          <p:nvPr/>
        </p:nvSpPr>
        <p:spPr>
          <a:xfrm>
            <a:off x="6217920" y="1508760"/>
            <a:ext cx="2103120" cy="329184"/>
          </a:xfrm>
          <a:prstGeom prst="rect">
            <a:avLst/>
          </a:prstGeom>
          <a:noFill/>
          <a:ln/>
        </p:spPr>
        <p:txBody>
          <a:bodyPr wrap="square" lIns="0" tIns="0" rIns="0" bIns="0" rtlCol="0" anchor="ctr"/>
          <a:lstStyle/>
          <a:p>
            <a:pPr algn="ctr" indent="0" marL="0">
              <a:buNone/>
            </a:pPr>
            <a:r>
              <a:rPr lang="en-US" sz="1100" b="1" spc="100" kern="0" dirty="0">
                <a:solidFill>
                  <a:schemeClr val="tx1"/>
                </a:solidFill>
              </a:rPr>
              <a:t>PLANNED UTILITY</a:t>
            </a:r>
            <a:endParaRPr lang="en-US" sz="1100" dirty="0"/>
          </a:p>
        </p:txBody>
      </p:sp>
      <p:sp>
        <p:nvSpPr>
          <p:cNvPr id="16" name="Utility card 1"/>
          <p:cNvSpPr/>
          <p:nvPr/>
        </p:nvSpPr>
        <p:spPr>
          <a:xfrm>
            <a:off x="6217920" y="2011680"/>
            <a:ext cx="5422392" cy="1207008"/>
          </a:xfrm>
          <a:prstGeom prst="roundRect">
            <a:avLst>
              <a:gd name="adj" fmla="val 10606"/>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17" name="Utility 1 disc"/>
          <p:cNvSpPr/>
          <p:nvPr/>
        </p:nvSpPr>
        <p:spPr>
          <a:xfrm>
            <a:off x="6446520" y="2295144"/>
            <a:ext cx="640080" cy="640080"/>
          </a:xfrm>
          <a:prstGeom prst="ellipse">
            <a:avLst/>
          </a:prstGeom>
          <a:solidFill>
            <a:schemeClr val="accent1">
              <a:alpha val="18000"/>
            </a:schemeClr>
          </a:solidFill>
          <a:ln w="15875">
            <a:solidFill>
              <a:schemeClr val="accent1"/>
            </a:solidFill>
            <a:prstDash val="solid"/>
          </a:ln>
        </p:spPr>
      </p:sp>
      <p:pic>
        <p:nvPicPr>
          <p:cNvPr id="18" name="Utility 1 icon" descr="Key icon">    </p:cNvPr>
          <p:cNvPicPr>
            <a:picLocks noChangeAspect="1"/>
          </p:cNvPicPr>
          <p:nvPr/>
        </p:nvPicPr>
        <p:blipFill>
          <a:blip r:embed="rId4"/>
          <a:stretch>
            <a:fillRect/>
          </a:stretch>
        </p:blipFill>
        <p:spPr>
          <a:xfrm>
            <a:off x="6606540" y="2455164"/>
            <a:ext cx="320040" cy="320040"/>
          </a:xfrm>
          <a:prstGeom prst="rect">
            <a:avLst/>
          </a:prstGeom>
        </p:spPr>
      </p:pic>
      <p:sp>
        <p:nvSpPr>
          <p:cNvPr id="19" name="Utility title 1"/>
          <p:cNvSpPr txBox="1"/>
          <p:nvPr/>
        </p:nvSpPr>
        <p:spPr>
          <a:xfrm>
            <a:off x="7315200" y="2121408"/>
            <a:ext cx="4114800" cy="365760"/>
          </a:xfrm>
          <a:prstGeom prst="rect">
            <a:avLst/>
          </a:prstGeom>
          <a:noFill/>
          <a:ln/>
        </p:spPr>
        <p:txBody>
          <a:bodyPr wrap="square" lIns="0" tIns="0" rIns="0" bIns="0" rtlCol="0" anchor="t"/>
          <a:lstStyle/>
          <a:p>
            <a:pPr indent="0" marL="0">
              <a:buNone/>
            </a:pPr>
            <a:r>
              <a:rPr lang="en-US" sz="1800" b="1" dirty="0">
                <a:solidFill>
                  <a:schemeClr val="bg1"/>
                </a:solidFill>
              </a:rPr>
              <a:t>Access key</a:t>
            </a:r>
            <a:endParaRPr lang="en-US" sz="1800" dirty="0"/>
          </a:p>
        </p:txBody>
      </p:sp>
      <p:sp>
        <p:nvSpPr>
          <p:cNvPr id="20" name="Utility body 1"/>
          <p:cNvSpPr txBox="1"/>
          <p:nvPr/>
        </p:nvSpPr>
        <p:spPr>
          <a:xfrm>
            <a:off x="7315200" y="2487168"/>
            <a:ext cx="4160520" cy="685800"/>
          </a:xfrm>
          <a:prstGeom prst="rect">
            <a:avLst/>
          </a:prstGeom>
          <a:noFill/>
          <a:ln/>
        </p:spPr>
        <p:txBody>
          <a:bodyPr wrap="square" lIns="0" tIns="0" rIns="0" bIns="0" rtlCol="0" anchor="t"/>
          <a:lstStyle/>
          <a:p>
            <a:pPr indent="0" marL="0">
              <a:buNone/>
            </a:pPr>
            <a:r>
              <a:rPr lang="en-US" sz="1400" dirty="0">
                <a:solidFill>
                  <a:schemeClr val="bg2"/>
                </a:solidFill>
              </a:rPr>
              <a:t>An HVTSAI subscription will be required to use the askHVTS.AI LLM signal chat on listed assets.</a:t>
            </a:r>
            <a:endParaRPr lang="en-US" sz="1400" dirty="0"/>
          </a:p>
        </p:txBody>
      </p:sp>
      <p:sp>
        <p:nvSpPr>
          <p:cNvPr id="21" name="Utility card 2"/>
          <p:cNvSpPr/>
          <p:nvPr/>
        </p:nvSpPr>
        <p:spPr>
          <a:xfrm>
            <a:off x="6217920" y="3383280"/>
            <a:ext cx="5422392" cy="1207008"/>
          </a:xfrm>
          <a:prstGeom prst="roundRect">
            <a:avLst>
              <a:gd name="adj" fmla="val 10606"/>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22" name="Utility 2 disc"/>
          <p:cNvSpPr/>
          <p:nvPr/>
        </p:nvSpPr>
        <p:spPr>
          <a:xfrm>
            <a:off x="6446520" y="3666744"/>
            <a:ext cx="640080" cy="640080"/>
          </a:xfrm>
          <a:prstGeom prst="ellipse">
            <a:avLst/>
          </a:prstGeom>
          <a:solidFill>
            <a:schemeClr val="accent1">
              <a:alpha val="18000"/>
            </a:schemeClr>
          </a:solidFill>
          <a:ln w="15875">
            <a:solidFill>
              <a:schemeClr val="accent1"/>
            </a:solidFill>
            <a:prstDash val="solid"/>
          </a:ln>
        </p:spPr>
      </p:sp>
      <p:pic>
        <p:nvPicPr>
          <p:cNvPr id="23" name="Utility 2 icon" descr="Tags icon">    </p:cNvPr>
          <p:cNvPicPr>
            <a:picLocks noChangeAspect="1"/>
          </p:cNvPicPr>
          <p:nvPr/>
        </p:nvPicPr>
        <p:blipFill>
          <a:blip r:embed="rId5"/>
          <a:stretch>
            <a:fillRect/>
          </a:stretch>
        </p:blipFill>
        <p:spPr>
          <a:xfrm>
            <a:off x="6606540" y="3826764"/>
            <a:ext cx="320040" cy="320040"/>
          </a:xfrm>
          <a:prstGeom prst="rect">
            <a:avLst/>
          </a:prstGeom>
        </p:spPr>
      </p:pic>
      <p:sp>
        <p:nvSpPr>
          <p:cNvPr id="24" name="Utility title 2"/>
          <p:cNvSpPr txBox="1"/>
          <p:nvPr/>
        </p:nvSpPr>
        <p:spPr>
          <a:xfrm>
            <a:off x="7315200" y="3493008"/>
            <a:ext cx="4114800" cy="365760"/>
          </a:xfrm>
          <a:prstGeom prst="rect">
            <a:avLst/>
          </a:prstGeom>
          <a:noFill/>
          <a:ln/>
        </p:spPr>
        <p:txBody>
          <a:bodyPr wrap="square" lIns="0" tIns="0" rIns="0" bIns="0" rtlCol="0" anchor="t"/>
          <a:lstStyle/>
          <a:p>
            <a:pPr indent="0" marL="0">
              <a:buNone/>
            </a:pPr>
            <a:r>
              <a:rPr lang="en-US" sz="1800" b="1" dirty="0">
                <a:solidFill>
                  <a:schemeClr val="bg1"/>
                </a:solidFill>
              </a:rPr>
              <a:t>Subscription plans</a:t>
            </a:r>
            <a:endParaRPr lang="en-US" sz="1800" dirty="0"/>
          </a:p>
        </p:txBody>
      </p:sp>
      <p:sp>
        <p:nvSpPr>
          <p:cNvPr id="25" name="Utility body 2"/>
          <p:cNvSpPr txBox="1"/>
          <p:nvPr/>
        </p:nvSpPr>
        <p:spPr>
          <a:xfrm>
            <a:off x="7315200" y="3858768"/>
            <a:ext cx="4160520" cy="685800"/>
          </a:xfrm>
          <a:prstGeom prst="rect">
            <a:avLst/>
          </a:prstGeom>
          <a:noFill/>
          <a:ln/>
        </p:spPr>
        <p:txBody>
          <a:bodyPr wrap="square" lIns="0" tIns="0" rIns="0" bIns="0" rtlCol="0" anchor="t"/>
          <a:lstStyle/>
          <a:p>
            <a:pPr indent="0" marL="0">
              <a:buNone/>
            </a:pPr>
            <a:r>
              <a:rPr lang="en-US" sz="1400" dirty="0">
                <a:solidFill>
                  <a:schemeClr val="bg2"/>
                </a:solidFill>
              </a:rPr>
              <a:t>Plans for individual traders, communities and trading desks.</a:t>
            </a:r>
            <a:endParaRPr lang="en-US" sz="1400" dirty="0"/>
          </a:p>
        </p:txBody>
      </p:sp>
      <p:sp>
        <p:nvSpPr>
          <p:cNvPr id="26" name="Utility card 3"/>
          <p:cNvSpPr/>
          <p:nvPr/>
        </p:nvSpPr>
        <p:spPr>
          <a:xfrm>
            <a:off x="6217920" y="4754880"/>
            <a:ext cx="5422392" cy="1207008"/>
          </a:xfrm>
          <a:prstGeom prst="roundRect">
            <a:avLst>
              <a:gd name="adj" fmla="val 10606"/>
            </a:avLst>
          </a:prstGeom>
          <a:solidFill>
            <a:schemeClr val="tx2"/>
          </a:solidFill>
          <a:ln w="9525">
            <a:solidFill>
              <a:schemeClr val="accent6"/>
            </a:solidFill>
            <a:prstDash val="solid"/>
          </a:ln>
          <a:effectLst>
            <a:outerShdw sx="100000" sy="100000" kx="0" ky="0" algn="bl" rotWithShape="0" blurRad="177800" dist="38100" dir="5400000">
              <a:srgbClr val="000000">
                <a:alpha val="35000"/>
              </a:srgbClr>
            </a:outerShdw>
          </a:effectLst>
        </p:spPr>
      </p:sp>
      <p:sp>
        <p:nvSpPr>
          <p:cNvPr id="27" name="Utility 3 disc"/>
          <p:cNvSpPr/>
          <p:nvPr/>
        </p:nvSpPr>
        <p:spPr>
          <a:xfrm>
            <a:off x="6446520" y="5038344"/>
            <a:ext cx="640080" cy="640080"/>
          </a:xfrm>
          <a:prstGeom prst="ellipse">
            <a:avLst/>
          </a:prstGeom>
          <a:solidFill>
            <a:schemeClr val="accent1">
              <a:alpha val="18000"/>
            </a:schemeClr>
          </a:solidFill>
          <a:ln w="15875">
            <a:solidFill>
              <a:schemeClr val="accent1"/>
            </a:solidFill>
            <a:prstDash val="solid"/>
          </a:ln>
        </p:spPr>
      </p:sp>
      <p:pic>
        <p:nvPicPr>
          <p:cNvPr id="28" name="Utility 3 icon" descr="HandsHelping icon">    </p:cNvPr>
          <p:cNvPicPr>
            <a:picLocks noChangeAspect="1"/>
          </p:cNvPicPr>
          <p:nvPr/>
        </p:nvPicPr>
        <p:blipFill>
          <a:blip r:embed="rId6"/>
          <a:stretch>
            <a:fillRect/>
          </a:stretch>
        </p:blipFill>
        <p:spPr>
          <a:xfrm>
            <a:off x="6606540" y="5198364"/>
            <a:ext cx="320040" cy="320040"/>
          </a:xfrm>
          <a:prstGeom prst="rect">
            <a:avLst/>
          </a:prstGeom>
        </p:spPr>
      </p:pic>
      <p:sp>
        <p:nvSpPr>
          <p:cNvPr id="29" name="Utility title 3"/>
          <p:cNvSpPr txBox="1"/>
          <p:nvPr/>
        </p:nvSpPr>
        <p:spPr>
          <a:xfrm>
            <a:off x="7315200" y="4864608"/>
            <a:ext cx="4114800" cy="365760"/>
          </a:xfrm>
          <a:prstGeom prst="rect">
            <a:avLst/>
          </a:prstGeom>
          <a:noFill/>
          <a:ln/>
        </p:spPr>
        <p:txBody>
          <a:bodyPr wrap="square" lIns="0" tIns="0" rIns="0" bIns="0" rtlCol="0" anchor="t"/>
          <a:lstStyle/>
          <a:p>
            <a:pPr indent="0" marL="0">
              <a:buNone/>
            </a:pPr>
            <a:r>
              <a:rPr lang="en-US" sz="1800" b="1" dirty="0">
                <a:solidFill>
                  <a:schemeClr val="bg1"/>
                </a:solidFill>
              </a:rPr>
              <a:t>Community backing</a:t>
            </a:r>
            <a:endParaRPr lang="en-US" sz="1800" dirty="0"/>
          </a:p>
        </p:txBody>
      </p:sp>
      <p:sp>
        <p:nvSpPr>
          <p:cNvPr id="30" name="Utility body 3"/>
          <p:cNvSpPr txBox="1"/>
          <p:nvPr/>
        </p:nvSpPr>
        <p:spPr>
          <a:xfrm>
            <a:off x="7315200" y="5230368"/>
            <a:ext cx="4160520" cy="685800"/>
          </a:xfrm>
          <a:prstGeom prst="rect">
            <a:avLst/>
          </a:prstGeom>
          <a:noFill/>
          <a:ln/>
        </p:spPr>
        <p:txBody>
          <a:bodyPr wrap="square" lIns="0" tIns="0" rIns="0" bIns="0" rtlCol="0" anchor="t"/>
          <a:lstStyle/>
          <a:p>
            <a:pPr indent="0" marL="0">
              <a:buNone/>
            </a:pPr>
            <a:r>
              <a:rPr lang="en-US" sz="1400" dirty="0">
                <a:solidFill>
                  <a:schemeClr val="bg2"/>
                </a:solidFill>
              </a:rPr>
              <a:t>Supporters help accelerate cloud, GPU and asset-coverage milestones.</a:t>
            </a:r>
            <a:endParaRPr lang="en-US" sz="1400" dirty="0"/>
          </a:p>
        </p:txBody>
      </p:sp>
      <p:sp>
        <p:nvSpPr>
          <p:cNvPr id="25" name="Slide Number Placeholder 0"/>
          <p:cNvSpPr>
            <a:spLocks noGrp="1"/>
          </p:cNvSpPr>
          <p:nvPr>
            <p:ph type="sldNum" sz="quarter" idx="4294967295"/>
          </p:nvPr>
        </p:nvSpPr>
        <p:spPr>
          <a:xfrm>
            <a:off x="11091672" y="6437376"/>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3" name="Closing title"/>
          <p:cNvSpPr txBox="1"/>
          <p:nvPr/>
        </p:nvSpPr>
        <p:spPr>
          <a:xfrm>
            <a:off x="1097280" y="640080"/>
            <a:ext cx="9994392" cy="1371600"/>
          </a:xfrm>
          <a:prstGeom prst="rect">
            <a:avLst/>
          </a:prstGeom>
          <a:noFill/>
          <a:ln/>
        </p:spPr>
        <p:txBody>
          <a:bodyPr wrap="square" lIns="0" tIns="0" rIns="0" bIns="0" rtlCol="0" anchor="ctr"/>
          <a:lstStyle/>
          <a:p>
            <a:pPr algn="ctr" indent="0" marL="0">
              <a:buNone/>
            </a:pPr>
            <a:r>
              <a:rPr lang="en-US" sz="4400" b="1" dirty="0">
                <a:solidFill>
                  <a:schemeClr val="bg1"/>
                </a:solidFill>
                <a:latin typeface="+mj-lt" pitchFamily="34" charset="0"/>
                <a:ea typeface="+mj-lt" pitchFamily="34" charset="-122"/>
                <a:cs typeface="+mj-lt" pitchFamily="34" charset="-120"/>
              </a:rPr>
              <a:t>Build the signal layer of digital wealth with us</a:t>
            </a:r>
            <a:endParaRPr lang="en-US" sz="4400" dirty="0"/>
          </a:p>
        </p:txBody>
      </p:sp>
      <p:sp>
        <p:nvSpPr>
          <p:cNvPr id="4" name="Closing subtitle"/>
          <p:cNvSpPr txBox="1"/>
          <p:nvPr/>
        </p:nvSpPr>
        <p:spPr>
          <a:xfrm>
            <a:off x="1097280" y="2194560"/>
            <a:ext cx="9994392" cy="457200"/>
          </a:xfrm>
          <a:prstGeom prst="rect">
            <a:avLst/>
          </a:prstGeom>
          <a:noFill/>
          <a:ln/>
        </p:spPr>
        <p:txBody>
          <a:bodyPr wrap="square" lIns="0" tIns="0" rIns="0" bIns="0" rtlCol="0" anchor="t"/>
          <a:lstStyle/>
          <a:p>
            <a:pPr algn="ctr" indent="0" marL="0">
              <a:buNone/>
            </a:pPr>
            <a:r>
              <a:rPr lang="en-US" sz="2000" dirty="0">
                <a:solidFill>
                  <a:schemeClr val="accent1"/>
                </a:solidFill>
              </a:rPr>
              <a:t>Scan, explore and join the askHVTS.AI community</a:t>
            </a:r>
            <a:endParaRPr lang="en-US" sz="2000" dirty="0"/>
          </a:p>
        </p:txBody>
      </p:sp>
      <p:sp>
        <p:nvSpPr>
          <p:cNvPr id="5" name="QR card 1"/>
          <p:cNvSpPr/>
          <p:nvPr/>
        </p:nvSpPr>
        <p:spPr>
          <a:xfrm>
            <a:off x="1965960" y="2926080"/>
            <a:ext cx="3657600" cy="3337560"/>
          </a:xfrm>
          <a:prstGeom prst="roundRect">
            <a:avLst>
              <a:gd name="adj" fmla="val 3836"/>
            </a:avLst>
          </a:prstGeom>
          <a:solidFill>
            <a:schemeClr val="tx2"/>
          </a:solidFill>
          <a:ln w="15875">
            <a:solidFill>
              <a:schemeClr val="accent1"/>
            </a:solidFill>
            <a:prstDash val="solid"/>
          </a:ln>
          <a:effectLst>
            <a:outerShdw sx="100000" sy="100000" kx="0" ky="0" algn="bl" rotWithShape="0" blurRad="177800" dist="38100" dir="5400000">
              <a:srgbClr val="000000">
                <a:alpha val="35000"/>
              </a:srgbClr>
            </a:outerShdw>
          </a:effectLst>
        </p:spPr>
      </p:sp>
      <p:sp>
        <p:nvSpPr>
          <p:cNvPr id="6" name="QR backing 1"/>
          <p:cNvSpPr/>
          <p:nvPr/>
        </p:nvSpPr>
        <p:spPr>
          <a:xfrm>
            <a:off x="2606040" y="3090672"/>
            <a:ext cx="2377440" cy="2377440"/>
          </a:xfrm>
          <a:prstGeom prst="roundRect">
            <a:avLst>
              <a:gd name="adj" fmla="val 3846"/>
            </a:avLst>
          </a:prstGeom>
          <a:solidFill>
            <a:schemeClr val="bg1"/>
          </a:solidFill>
          <a:ln/>
        </p:spPr>
      </p:sp>
      <p:pic>
        <p:nvPicPr>
          <p:cNvPr id="7" name="QR code 1" descr="Support HVTSAI QR code">
            <a:hlinkClick r:id="rId2" tooltip="Support HVTSAI"/>
          </p:cNvPr>
          <p:cNvPicPr>
            <a:picLocks noChangeAspect="1"/>
          </p:cNvPicPr>
          <p:nvPr/>
        </p:nvPicPr>
        <p:blipFill>
          <a:blip r:embed="rId1"/>
          <a:stretch>
            <a:fillRect/>
          </a:stretch>
        </p:blipFill>
        <p:spPr>
          <a:xfrm>
            <a:off x="2697480" y="3182112"/>
            <a:ext cx="2194560" cy="2194560"/>
          </a:xfrm>
          <a:prstGeom prst="rect">
            <a:avLst/>
          </a:prstGeom>
        </p:spPr>
      </p:pic>
      <p:sp>
        <p:nvSpPr>
          <p:cNvPr id="8" name="QR heading 1"/>
          <p:cNvSpPr txBox="1"/>
          <p:nvPr/>
        </p:nvSpPr>
        <p:spPr>
          <a:xfrm>
            <a:off x="1965960" y="5532120"/>
            <a:ext cx="3657600" cy="365760"/>
          </a:xfrm>
          <a:prstGeom prst="rect">
            <a:avLst/>
          </a:prstGeom>
          <a:noFill/>
          <a:ln/>
        </p:spPr>
        <p:txBody>
          <a:bodyPr wrap="square" lIns="0" tIns="0" rIns="0" bIns="0" rtlCol="0" anchor="t"/>
          <a:lstStyle/>
          <a:p>
            <a:pPr algn="ctr" indent="0" marL="0">
              <a:buNone/>
            </a:pPr>
            <a:r>
              <a:rPr lang="en-US" sz="2000" b="1" dirty="0">
                <a:solidFill>
                  <a:schemeClr val="bg1"/>
                </a:solidFill>
              </a:rPr>
              <a:t>Support HVTSAI</a:t>
            </a:r>
            <a:endParaRPr lang="en-US" sz="2000" dirty="0"/>
          </a:p>
        </p:txBody>
      </p:sp>
      <p:sp>
        <p:nvSpPr>
          <p:cNvPr id="9" name="QR link 1"/>
          <p:cNvSpPr txBox="1"/>
          <p:nvPr/>
        </p:nvSpPr>
        <p:spPr>
          <a:xfrm>
            <a:off x="1965960" y="5897880"/>
            <a:ext cx="3657600" cy="274320"/>
          </a:xfrm>
          <a:prstGeom prst="rect">
            <a:avLst/>
          </a:prstGeom>
          <a:noFill/>
          <a:ln/>
        </p:spPr>
        <p:txBody>
          <a:bodyPr wrap="square" lIns="0" tIns="0" rIns="0" bIns="0" rtlCol="0" anchor="t"/>
          <a:lstStyle/>
          <a:p>
            <a:pPr algn="ctr" indent="0" marL="0">
              <a:buNone/>
            </a:pPr>
            <a:r>
              <a:rPr lang="en-US" sz="1300" u="sng" dirty="0">
                <a:solidFill>
                  <a:schemeClr val="accent1"/>
                </a:solidFill>
                <a:hlinkClick r:id="rId3" invalidUrl="" action="" tgtFrame="" tooltip="Support HVTSAI" history="1" highlightClick="0" endSnd="0">
                  <a:extLst>
                    <a:ext uri="{A12FA001-AC4F-418D-AE19-62706E023703}">
                      <ahyp:hlinkClr xmlns:ahyp="http://schemas.microsoft.com/office/drawing/2018/hyperlinkcolor" val="tx"/>
                    </a:ext>
                  </a:extLst>
                </a:hlinkClick>
              </a:rPr>
              <a:t>pump.fun/coin/9RzN47…DNpump</a:t>
            </a:r>
            <a:endParaRPr lang="en-US" sz="1300" dirty="0"/>
          </a:p>
        </p:txBody>
      </p:sp>
      <p:sp>
        <p:nvSpPr>
          <p:cNvPr id="10" name="QR card 2"/>
          <p:cNvSpPr/>
          <p:nvPr/>
        </p:nvSpPr>
        <p:spPr>
          <a:xfrm>
            <a:off x="6565392" y="2926080"/>
            <a:ext cx="3657600" cy="3337560"/>
          </a:xfrm>
          <a:prstGeom prst="roundRect">
            <a:avLst>
              <a:gd name="adj" fmla="val 3836"/>
            </a:avLst>
          </a:prstGeom>
          <a:solidFill>
            <a:schemeClr val="tx2"/>
          </a:solidFill>
          <a:ln w="15875">
            <a:solidFill>
              <a:schemeClr val="accent1"/>
            </a:solidFill>
            <a:prstDash val="solid"/>
          </a:ln>
          <a:effectLst>
            <a:outerShdw sx="100000" sy="100000" kx="0" ky="0" algn="bl" rotWithShape="0" blurRad="177800" dist="38100" dir="5400000">
              <a:srgbClr val="000000">
                <a:alpha val="35000"/>
              </a:srgbClr>
            </a:outerShdw>
          </a:effectLst>
        </p:spPr>
      </p:sp>
      <p:sp>
        <p:nvSpPr>
          <p:cNvPr id="11" name="QR backing 2"/>
          <p:cNvSpPr/>
          <p:nvPr/>
        </p:nvSpPr>
        <p:spPr>
          <a:xfrm>
            <a:off x="7205472" y="3090672"/>
            <a:ext cx="2377440" cy="2377440"/>
          </a:xfrm>
          <a:prstGeom prst="roundRect">
            <a:avLst>
              <a:gd name="adj" fmla="val 3846"/>
            </a:avLst>
          </a:prstGeom>
          <a:solidFill>
            <a:schemeClr val="bg1"/>
          </a:solidFill>
          <a:ln/>
        </p:spPr>
      </p:sp>
      <p:pic>
        <p:nvPicPr>
          <p:cNvPr id="12" name="QR code 2" descr="Visit askHVTS.AI QR code">
            <a:hlinkClick r:id="rId5" tooltip="Visit askHVTS.AI"/>
          </p:cNvPr>
          <p:cNvPicPr>
            <a:picLocks noChangeAspect="1"/>
          </p:cNvPicPr>
          <p:nvPr/>
        </p:nvPicPr>
        <p:blipFill>
          <a:blip r:embed="rId4"/>
          <a:stretch>
            <a:fillRect/>
          </a:stretch>
        </p:blipFill>
        <p:spPr>
          <a:xfrm>
            <a:off x="7296912" y="3182112"/>
            <a:ext cx="2194560" cy="2194560"/>
          </a:xfrm>
          <a:prstGeom prst="rect">
            <a:avLst/>
          </a:prstGeom>
        </p:spPr>
      </p:pic>
      <p:sp>
        <p:nvSpPr>
          <p:cNvPr id="13" name="QR heading 2"/>
          <p:cNvSpPr txBox="1"/>
          <p:nvPr/>
        </p:nvSpPr>
        <p:spPr>
          <a:xfrm>
            <a:off x="6565392" y="5532120"/>
            <a:ext cx="3657600" cy="365760"/>
          </a:xfrm>
          <a:prstGeom prst="rect">
            <a:avLst/>
          </a:prstGeom>
          <a:noFill/>
          <a:ln/>
        </p:spPr>
        <p:txBody>
          <a:bodyPr wrap="square" lIns="0" tIns="0" rIns="0" bIns="0" rtlCol="0" anchor="t"/>
          <a:lstStyle/>
          <a:p>
            <a:pPr algn="ctr" indent="0" marL="0">
              <a:buNone/>
            </a:pPr>
            <a:r>
              <a:rPr lang="en-US" sz="2000" b="1" dirty="0">
                <a:solidFill>
                  <a:schemeClr val="bg1"/>
                </a:solidFill>
              </a:rPr>
              <a:t>Visit askHVTS.AI</a:t>
            </a:r>
            <a:endParaRPr lang="en-US" sz="2000" dirty="0"/>
          </a:p>
        </p:txBody>
      </p:sp>
      <p:sp>
        <p:nvSpPr>
          <p:cNvPr id="14" name="QR link 2"/>
          <p:cNvSpPr txBox="1"/>
          <p:nvPr/>
        </p:nvSpPr>
        <p:spPr>
          <a:xfrm>
            <a:off x="6565392" y="5897880"/>
            <a:ext cx="3657600" cy="274320"/>
          </a:xfrm>
          <a:prstGeom prst="rect">
            <a:avLst/>
          </a:prstGeom>
          <a:noFill/>
          <a:ln/>
        </p:spPr>
        <p:txBody>
          <a:bodyPr wrap="square" lIns="0" tIns="0" rIns="0" bIns="0" rtlCol="0" anchor="t"/>
          <a:lstStyle/>
          <a:p>
            <a:pPr algn="ctr" indent="0" marL="0">
              <a:buNone/>
            </a:pPr>
            <a:r>
              <a:rPr lang="en-US" sz="1300" u="sng" dirty="0">
                <a:solidFill>
                  <a:schemeClr val="accent1"/>
                </a:solidFill>
                <a:hlinkClick r:id="rId6" invalidUrl="" action="" tgtFrame="" tooltip="Visit askHVTS.AI" history="1" highlightClick="0" endSnd="0">
                  <a:extLst>
                    <a:ext uri="{A12FA001-AC4F-418D-AE19-62706E023703}">
                      <ahyp:hlinkClr xmlns:ahyp="http://schemas.microsoft.com/office/drawing/2018/hyperlinkcolor" val="tx"/>
                    </a:ext>
                  </a:extLst>
                </a:hlinkClick>
              </a:rPr>
              <a:t>www.askHVTS.AI</a:t>
            </a:r>
            <a:endParaRPr lang="en-US"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1672" cy="822960"/>
          </a:xfrm>
          <a:prstGeom prst="rect">
            <a:avLst/>
          </a:prstGeom>
          <a:noFill/>
          <a:ln/>
        </p:spPr>
        <p:txBody>
          <a:bodyPr wrap="square" lIns="0" tIns="0" rIns="0" bIns="0" rtlCol="0" anchor="ctr"/>
          <a:lstStyle/>
          <a:p>
            <a:pPr algn="l" indent="0" marL="0">
              <a:buNone/>
            </a:pPr>
            <a:r>
              <a:rPr lang="en-US" sz="3600" b="1" dirty="0">
                <a:solidFill>
                  <a:schemeClr val="bg1"/>
                </a:solidFill>
              </a:rPr>
              <a:t>Important disclosures</a:t>
            </a:r>
            <a:endParaRPr lang="en-US" sz="3600" dirty="0"/>
          </a:p>
        </p:txBody>
      </p:sp>
      <p:sp>
        <p:nvSpPr>
          <p:cNvPr id="3" name="Section tag"/>
          <p:cNvSpPr txBox="1"/>
          <p:nvPr/>
        </p:nvSpPr>
        <p:spPr>
          <a:xfrm>
            <a:off x="7955280" y="146304"/>
            <a:ext cx="3685032" cy="228600"/>
          </a:xfrm>
          <a:prstGeom prst="rect">
            <a:avLst/>
          </a:prstGeom>
          <a:noFill/>
          <a:ln/>
        </p:spPr>
        <p:txBody>
          <a:bodyPr wrap="square" lIns="0" tIns="0" rIns="0" bIns="0" rtlCol="0" anchor="t"/>
          <a:lstStyle/>
          <a:p>
            <a:pPr algn="r" indent="0" marL="0">
              <a:buNone/>
            </a:pPr>
            <a:r>
              <a:rPr lang="en-US" sz="1000" b="1" spc="300" kern="0" dirty="0">
                <a:solidFill>
                  <a:schemeClr val="accent1"/>
                </a:solidFill>
              </a:rPr>
              <a:t>PLEASE READ</a:t>
            </a:r>
            <a:endParaRPr lang="en-US" sz="1000" dirty="0"/>
          </a:p>
        </p:txBody>
      </p:sp>
      <p:sp>
        <p:nvSpPr>
          <p:cNvPr id="5" name="Disclosure 1"/>
          <p:cNvSpPr/>
          <p:nvPr/>
        </p:nvSpPr>
        <p:spPr>
          <a:xfrm>
            <a:off x="548640" y="1508760"/>
            <a:ext cx="5408676" cy="2194560"/>
          </a:xfrm>
          <a:prstGeom prst="roundRect">
            <a:avLst>
              <a:gd name="adj" fmla="val 5833"/>
            </a:avLst>
          </a:prstGeom>
          <a:solidFill>
            <a:schemeClr val="tx2"/>
          </a:solidFill>
          <a:ln w="9525">
            <a:solidFill>
              <a:schemeClr val="accent6"/>
            </a:solidFill>
            <a:prstDash val="solid"/>
          </a:ln>
        </p:spPr>
      </p:sp>
      <p:sp>
        <p:nvSpPr>
          <p:cNvPr id="6" name="Disclosure 1 disc"/>
          <p:cNvSpPr/>
          <p:nvPr/>
        </p:nvSpPr>
        <p:spPr>
          <a:xfrm>
            <a:off x="822960" y="1783080"/>
            <a:ext cx="640080" cy="640080"/>
          </a:xfrm>
          <a:prstGeom prst="ellipse">
            <a:avLst/>
          </a:prstGeom>
          <a:solidFill>
            <a:schemeClr val="accent2">
              <a:alpha val="18000"/>
            </a:schemeClr>
          </a:solidFill>
          <a:ln w="15875">
            <a:solidFill>
              <a:schemeClr val="accent2"/>
            </a:solidFill>
            <a:prstDash val="solid"/>
          </a:ln>
        </p:spPr>
      </p:sp>
      <p:pic>
        <p:nvPicPr>
          <p:cNvPr id="7" name="Disclosure 1 icon" descr="ExclamationTriangle icon">    </p:cNvPr>
          <p:cNvPicPr>
            <a:picLocks noChangeAspect="1"/>
          </p:cNvPicPr>
          <p:nvPr/>
        </p:nvPicPr>
        <p:blipFill>
          <a:blip r:embed="rId1"/>
          <a:stretch>
            <a:fillRect/>
          </a:stretch>
        </p:blipFill>
        <p:spPr>
          <a:xfrm>
            <a:off x="982980" y="1943100"/>
            <a:ext cx="320040" cy="320040"/>
          </a:xfrm>
          <a:prstGeom prst="rect">
            <a:avLst/>
          </a:prstGeom>
        </p:spPr>
      </p:pic>
      <p:sp>
        <p:nvSpPr>
          <p:cNvPr id="8" name="Disclosure title 1"/>
          <p:cNvSpPr txBox="1"/>
          <p:nvPr/>
        </p:nvSpPr>
        <p:spPr>
          <a:xfrm>
            <a:off x="1645920" y="1783080"/>
            <a:ext cx="4023360" cy="457200"/>
          </a:xfrm>
          <a:prstGeom prst="rect">
            <a:avLst/>
          </a:prstGeom>
          <a:noFill/>
          <a:ln/>
        </p:spPr>
        <p:txBody>
          <a:bodyPr wrap="square" lIns="0" tIns="0" rIns="0" bIns="0" rtlCol="0" anchor="ctr"/>
          <a:lstStyle/>
          <a:p>
            <a:pPr indent="0" marL="0">
              <a:buNone/>
            </a:pPr>
            <a:r>
              <a:rPr lang="en-US" sz="1800" b="1" dirty="0">
                <a:solidFill>
                  <a:schemeClr val="bg1"/>
                </a:solidFill>
              </a:rPr>
              <a:t>Not financial advice</a:t>
            </a:r>
            <a:endParaRPr lang="en-US" sz="1800" dirty="0"/>
          </a:p>
        </p:txBody>
      </p:sp>
      <p:sp>
        <p:nvSpPr>
          <p:cNvPr id="9" name="Disclosure body 1"/>
          <p:cNvSpPr txBox="1"/>
          <p:nvPr/>
        </p:nvSpPr>
        <p:spPr>
          <a:xfrm>
            <a:off x="822960" y="2514600"/>
            <a:ext cx="4846320" cy="1097280"/>
          </a:xfrm>
          <a:prstGeom prst="rect">
            <a:avLst/>
          </a:prstGeom>
          <a:noFill/>
          <a:ln/>
        </p:spPr>
        <p:txBody>
          <a:bodyPr wrap="square" lIns="0" tIns="0" rIns="0" bIns="0" rtlCol="0" anchor="t"/>
          <a:lstStyle/>
          <a:p>
            <a:pPr indent="0" marL="0">
              <a:buNone/>
            </a:pPr>
            <a:r>
              <a:rPr lang="en-US" sz="1400" dirty="0">
                <a:solidFill>
                  <a:schemeClr val="bg2"/>
                </a:solidFill>
              </a:rPr>
              <a:t>This presentation is for information only. It is not investment, legal or tax advice, and no offer or solicitation.</a:t>
            </a:r>
            <a:endParaRPr lang="en-US" sz="1400" dirty="0"/>
          </a:p>
        </p:txBody>
      </p:sp>
      <p:sp>
        <p:nvSpPr>
          <p:cNvPr id="10" name="Disclosure 2"/>
          <p:cNvSpPr/>
          <p:nvPr/>
        </p:nvSpPr>
        <p:spPr>
          <a:xfrm>
            <a:off x="6231636" y="1508760"/>
            <a:ext cx="5408676" cy="2194560"/>
          </a:xfrm>
          <a:prstGeom prst="roundRect">
            <a:avLst>
              <a:gd name="adj" fmla="val 5833"/>
            </a:avLst>
          </a:prstGeom>
          <a:solidFill>
            <a:schemeClr val="tx2"/>
          </a:solidFill>
          <a:ln w="9525">
            <a:solidFill>
              <a:schemeClr val="accent6"/>
            </a:solidFill>
            <a:prstDash val="solid"/>
          </a:ln>
        </p:spPr>
      </p:sp>
      <p:sp>
        <p:nvSpPr>
          <p:cNvPr id="11" name="Disclosure 2 disc"/>
          <p:cNvSpPr/>
          <p:nvPr/>
        </p:nvSpPr>
        <p:spPr>
          <a:xfrm>
            <a:off x="6505956" y="1783080"/>
            <a:ext cx="640080" cy="640080"/>
          </a:xfrm>
          <a:prstGeom prst="ellipse">
            <a:avLst/>
          </a:prstGeom>
          <a:solidFill>
            <a:schemeClr val="accent2">
              <a:alpha val="18000"/>
            </a:schemeClr>
          </a:solidFill>
          <a:ln w="15875">
            <a:solidFill>
              <a:schemeClr val="accent2"/>
            </a:solidFill>
            <a:prstDash val="solid"/>
          </a:ln>
        </p:spPr>
      </p:sp>
      <p:pic>
        <p:nvPicPr>
          <p:cNvPr id="12" name="Disclosure 2 icon" descr="ChartLine icon">    </p:cNvPr>
          <p:cNvPicPr>
            <a:picLocks noChangeAspect="1"/>
          </p:cNvPicPr>
          <p:nvPr/>
        </p:nvPicPr>
        <p:blipFill>
          <a:blip r:embed="rId2"/>
          <a:stretch>
            <a:fillRect/>
          </a:stretch>
        </p:blipFill>
        <p:spPr>
          <a:xfrm>
            <a:off x="6665976" y="1943100"/>
            <a:ext cx="320040" cy="320040"/>
          </a:xfrm>
          <a:prstGeom prst="rect">
            <a:avLst/>
          </a:prstGeom>
        </p:spPr>
      </p:pic>
      <p:sp>
        <p:nvSpPr>
          <p:cNvPr id="13" name="Disclosure title 2"/>
          <p:cNvSpPr txBox="1"/>
          <p:nvPr/>
        </p:nvSpPr>
        <p:spPr>
          <a:xfrm>
            <a:off x="7328916" y="1783080"/>
            <a:ext cx="4023360" cy="457200"/>
          </a:xfrm>
          <a:prstGeom prst="rect">
            <a:avLst/>
          </a:prstGeom>
          <a:noFill/>
          <a:ln/>
        </p:spPr>
        <p:txBody>
          <a:bodyPr wrap="square" lIns="0" tIns="0" rIns="0" bIns="0" rtlCol="0" anchor="ctr"/>
          <a:lstStyle/>
          <a:p>
            <a:pPr indent="0" marL="0">
              <a:buNone/>
            </a:pPr>
            <a:r>
              <a:rPr lang="en-US" sz="1800" b="1" dirty="0">
                <a:solidFill>
                  <a:schemeClr val="bg1"/>
                </a:solidFill>
              </a:rPr>
              <a:t>Signals are not guarantees</a:t>
            </a:r>
            <a:endParaRPr lang="en-US" sz="1800" dirty="0"/>
          </a:p>
        </p:txBody>
      </p:sp>
      <p:sp>
        <p:nvSpPr>
          <p:cNvPr id="14" name="Disclosure body 2"/>
          <p:cNvSpPr txBox="1"/>
          <p:nvPr/>
        </p:nvSpPr>
        <p:spPr>
          <a:xfrm>
            <a:off x="6505956" y="2514600"/>
            <a:ext cx="4846320" cy="1097280"/>
          </a:xfrm>
          <a:prstGeom prst="rect">
            <a:avLst/>
          </a:prstGeom>
          <a:noFill/>
          <a:ln/>
        </p:spPr>
        <p:txBody>
          <a:bodyPr wrap="square" lIns="0" tIns="0" rIns="0" bIns="0" rtlCol="0" anchor="t"/>
          <a:lstStyle/>
          <a:p>
            <a:pPr indent="0" marL="0">
              <a:buNone/>
            </a:pPr>
            <a:r>
              <a:rPr lang="en-US" sz="1400" dirty="0">
                <a:solidFill>
                  <a:schemeClr val="bg2"/>
                </a:solidFill>
              </a:rPr>
              <a:t>Model outputs and design targets are not predictions of results. Markets are volatile and past behaviour does not guarantee future outcomes.</a:t>
            </a:r>
            <a:endParaRPr lang="en-US" sz="1400" dirty="0"/>
          </a:p>
        </p:txBody>
      </p:sp>
      <p:sp>
        <p:nvSpPr>
          <p:cNvPr id="15" name="Disclosure 3"/>
          <p:cNvSpPr/>
          <p:nvPr/>
        </p:nvSpPr>
        <p:spPr>
          <a:xfrm>
            <a:off x="548640" y="3886200"/>
            <a:ext cx="5408676" cy="2194560"/>
          </a:xfrm>
          <a:prstGeom prst="roundRect">
            <a:avLst>
              <a:gd name="adj" fmla="val 5833"/>
            </a:avLst>
          </a:prstGeom>
          <a:solidFill>
            <a:schemeClr val="tx2"/>
          </a:solidFill>
          <a:ln w="9525">
            <a:solidFill>
              <a:schemeClr val="accent6"/>
            </a:solidFill>
            <a:prstDash val="solid"/>
          </a:ln>
        </p:spPr>
      </p:sp>
      <p:sp>
        <p:nvSpPr>
          <p:cNvPr id="16" name="Disclosure 3 disc"/>
          <p:cNvSpPr/>
          <p:nvPr/>
        </p:nvSpPr>
        <p:spPr>
          <a:xfrm>
            <a:off x="822960" y="4160520"/>
            <a:ext cx="640080" cy="640080"/>
          </a:xfrm>
          <a:prstGeom prst="ellipse">
            <a:avLst/>
          </a:prstGeom>
          <a:solidFill>
            <a:schemeClr val="accent2">
              <a:alpha val="18000"/>
            </a:schemeClr>
          </a:solidFill>
          <a:ln w="15875">
            <a:solidFill>
              <a:schemeClr val="accent2"/>
            </a:solidFill>
            <a:prstDash val="solid"/>
          </a:ln>
        </p:spPr>
      </p:sp>
      <p:pic>
        <p:nvPicPr>
          <p:cNvPr id="17" name="Disclosure 3 icon" descr="Coins icon">    </p:cNvPr>
          <p:cNvPicPr>
            <a:picLocks noChangeAspect="1"/>
          </p:cNvPicPr>
          <p:nvPr/>
        </p:nvPicPr>
        <p:blipFill>
          <a:blip r:embed="rId3"/>
          <a:stretch>
            <a:fillRect/>
          </a:stretch>
        </p:blipFill>
        <p:spPr>
          <a:xfrm>
            <a:off x="982980" y="4320540"/>
            <a:ext cx="320040" cy="320040"/>
          </a:xfrm>
          <a:prstGeom prst="rect">
            <a:avLst/>
          </a:prstGeom>
        </p:spPr>
      </p:pic>
      <p:sp>
        <p:nvSpPr>
          <p:cNvPr id="18" name="Disclosure title 3"/>
          <p:cNvSpPr txBox="1"/>
          <p:nvPr/>
        </p:nvSpPr>
        <p:spPr>
          <a:xfrm>
            <a:off x="1645920" y="4160520"/>
            <a:ext cx="4023360" cy="457200"/>
          </a:xfrm>
          <a:prstGeom prst="rect">
            <a:avLst/>
          </a:prstGeom>
          <a:noFill/>
          <a:ln/>
        </p:spPr>
        <p:txBody>
          <a:bodyPr wrap="square" lIns="0" tIns="0" rIns="0" bIns="0" rtlCol="0" anchor="ctr"/>
          <a:lstStyle/>
          <a:p>
            <a:pPr indent="0" marL="0">
              <a:buNone/>
            </a:pPr>
            <a:r>
              <a:rPr lang="en-US" sz="1800" b="1" dirty="0">
                <a:solidFill>
                  <a:schemeClr val="bg1"/>
                </a:solidFill>
              </a:rPr>
              <a:t>Token risk</a:t>
            </a:r>
            <a:endParaRPr lang="en-US" sz="1800" dirty="0"/>
          </a:p>
        </p:txBody>
      </p:sp>
      <p:sp>
        <p:nvSpPr>
          <p:cNvPr id="19" name="Disclosure body 3"/>
          <p:cNvSpPr txBox="1"/>
          <p:nvPr/>
        </p:nvSpPr>
        <p:spPr>
          <a:xfrm>
            <a:off x="822960" y="4892040"/>
            <a:ext cx="4846320" cy="1097280"/>
          </a:xfrm>
          <a:prstGeom prst="rect">
            <a:avLst/>
          </a:prstGeom>
          <a:noFill/>
          <a:ln/>
        </p:spPr>
        <p:txBody>
          <a:bodyPr wrap="square" lIns="0" tIns="0" rIns="0" bIns="0" rtlCol="0" anchor="t"/>
          <a:lstStyle/>
          <a:p>
            <a:pPr indent="0" marL="0">
              <a:buNone/>
            </a:pPr>
            <a:r>
              <a:rPr lang="en-US" sz="1400" dirty="0">
                <a:solidFill>
                  <a:schemeClr val="bg2"/>
                </a:solidFill>
              </a:rPr>
              <a:t>Digital assets and tokens are highly volatile and speculative, and you can lose all of the money you put in. Only commit what you can afford to lose and do your own research.</a:t>
            </a:r>
            <a:endParaRPr lang="en-US" sz="1400" dirty="0"/>
          </a:p>
        </p:txBody>
      </p:sp>
      <p:sp>
        <p:nvSpPr>
          <p:cNvPr id="20" name="Disclosure 4"/>
          <p:cNvSpPr/>
          <p:nvPr/>
        </p:nvSpPr>
        <p:spPr>
          <a:xfrm>
            <a:off x="6231636" y="3886200"/>
            <a:ext cx="5408676" cy="2194560"/>
          </a:xfrm>
          <a:prstGeom prst="roundRect">
            <a:avLst>
              <a:gd name="adj" fmla="val 5833"/>
            </a:avLst>
          </a:prstGeom>
          <a:solidFill>
            <a:schemeClr val="tx2"/>
          </a:solidFill>
          <a:ln w="9525">
            <a:solidFill>
              <a:schemeClr val="accent6"/>
            </a:solidFill>
            <a:prstDash val="solid"/>
          </a:ln>
        </p:spPr>
      </p:sp>
      <p:sp>
        <p:nvSpPr>
          <p:cNvPr id="21" name="Disclosure 4 disc"/>
          <p:cNvSpPr/>
          <p:nvPr/>
        </p:nvSpPr>
        <p:spPr>
          <a:xfrm>
            <a:off x="6505956" y="4160520"/>
            <a:ext cx="640080" cy="640080"/>
          </a:xfrm>
          <a:prstGeom prst="ellipse">
            <a:avLst/>
          </a:prstGeom>
          <a:solidFill>
            <a:schemeClr val="accent2">
              <a:alpha val="18000"/>
            </a:schemeClr>
          </a:solidFill>
          <a:ln w="15875">
            <a:solidFill>
              <a:schemeClr val="accent2"/>
            </a:solidFill>
            <a:prstDash val="solid"/>
          </a:ln>
        </p:spPr>
      </p:sp>
      <p:pic>
        <p:nvPicPr>
          <p:cNvPr id="22" name="Disclosure 4 icon" descr="Rocket icon">    </p:cNvPr>
          <p:cNvPicPr>
            <a:picLocks noChangeAspect="1"/>
          </p:cNvPicPr>
          <p:nvPr/>
        </p:nvPicPr>
        <p:blipFill>
          <a:blip r:embed="rId4"/>
          <a:stretch>
            <a:fillRect/>
          </a:stretch>
        </p:blipFill>
        <p:spPr>
          <a:xfrm>
            <a:off x="6665976" y="4320540"/>
            <a:ext cx="320040" cy="320040"/>
          </a:xfrm>
          <a:prstGeom prst="rect">
            <a:avLst/>
          </a:prstGeom>
        </p:spPr>
      </p:pic>
      <p:sp>
        <p:nvSpPr>
          <p:cNvPr id="23" name="Disclosure title 4"/>
          <p:cNvSpPr txBox="1"/>
          <p:nvPr/>
        </p:nvSpPr>
        <p:spPr>
          <a:xfrm>
            <a:off x="7328916" y="4160520"/>
            <a:ext cx="4023360" cy="457200"/>
          </a:xfrm>
          <a:prstGeom prst="rect">
            <a:avLst/>
          </a:prstGeom>
          <a:noFill/>
          <a:ln/>
        </p:spPr>
        <p:txBody>
          <a:bodyPr wrap="square" lIns="0" tIns="0" rIns="0" bIns="0" rtlCol="0" anchor="ctr"/>
          <a:lstStyle/>
          <a:p>
            <a:pPr indent="0" marL="0">
              <a:buNone/>
            </a:pPr>
            <a:r>
              <a:rPr lang="en-US" sz="1800" b="1" dirty="0">
                <a:solidFill>
                  <a:schemeClr val="bg1"/>
                </a:solidFill>
              </a:rPr>
              <a:t>Forward-looking statements</a:t>
            </a:r>
            <a:endParaRPr lang="en-US" sz="1800" dirty="0"/>
          </a:p>
        </p:txBody>
      </p:sp>
      <p:sp>
        <p:nvSpPr>
          <p:cNvPr id="24" name="Disclosure body 4"/>
          <p:cNvSpPr txBox="1"/>
          <p:nvPr/>
        </p:nvSpPr>
        <p:spPr>
          <a:xfrm>
            <a:off x="6505956" y="4892040"/>
            <a:ext cx="4846320" cy="1097280"/>
          </a:xfrm>
          <a:prstGeom prst="rect">
            <a:avLst/>
          </a:prstGeom>
          <a:noFill/>
          <a:ln/>
        </p:spPr>
        <p:txBody>
          <a:bodyPr wrap="square" lIns="0" tIns="0" rIns="0" bIns="0" rtlCol="0" anchor="t"/>
          <a:lstStyle/>
          <a:p>
            <a:pPr indent="0" marL="0">
              <a:buNone/>
            </a:pPr>
            <a:r>
              <a:rPr lang="en-US" sz="1400" dirty="0">
                <a:solidFill>
                  <a:schemeClr val="bg2"/>
                </a:solidFill>
              </a:rPr>
              <a:t>Roadmap items, including the askHVTS.AI chat app, cloud and CUDA infrastructure, agentic orchestration and token utility, are plans that may change or may not be delivered.</a:t>
            </a:r>
            <a:endParaRPr lang="en-US" sz="1400" dirty="0"/>
          </a:p>
        </p:txBody>
      </p:sp>
      <p:sp>
        <p:nvSpPr>
          <p:cNvPr id="25" name="Slide Number Placeholder 0"/>
          <p:cNvSpPr>
            <a:spLocks noGrp="1"/>
          </p:cNvSpPr>
          <p:nvPr>
            <p:ph type="sldNum" sz="quarter" idx="4294967295"/>
          </p:nvPr>
        </p:nvSpPr>
        <p:spPr>
          <a:xfrm>
            <a:off x="11091672" y="6437376"/>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17</a:t>
            </a:fld>
            <a:endParaRPr lang="en-US"/>
          </a:p>
        </p:txBody>
      </p:sp>
    </p:spTree>
  </p:cSld>
  <p:clrMapOvr>
    <a:masterClrMapping/>
  </p:clrMapOvr>
</p:sld>
</file>

<file path=ppt/theme/theme1.xml><?xml version="1.0" encoding="utf-8"?>
<a:theme xmlns:a="http://schemas.openxmlformats.org/drawingml/2006/main" name="askHVTS Midnight Neural">
  <a:themeElements>
    <a:clrScheme name="askHVTS Midnight Neural">
      <a:dk1>
        <a:srgbClr val="0B1020"/>
      </a:dk1>
      <a:lt1>
        <a:srgbClr val="FFFFFF"/>
      </a:lt1>
      <a:dk2>
        <a:srgbClr val="131C36"/>
      </a:dk2>
      <a:lt2>
        <a:srgbClr val="A9B8D4"/>
      </a:lt2>
      <a:accent1>
        <a:srgbClr val="22D3EE"/>
      </a:accent1>
      <a:accent2>
        <a:srgbClr val="F5B942"/>
      </a:accent2>
      <a:accent3>
        <a:srgbClr val="34D399"/>
      </a:accent3>
      <a:accent4>
        <a:srgbClr val="8B5CF6"/>
      </a:accent4>
      <a:accent5>
        <a:srgbClr val="F87171"/>
      </a:accent5>
      <a:accent6>
        <a:srgbClr val="2B3B66"/>
      </a:accent6>
      <a:hlink>
        <a:srgbClr val="22D3EE"/>
      </a:hlink>
      <a:folHlink>
        <a:srgbClr val="8B5CF6"/>
      </a:folHlink>
    </a:clrScheme>
    <a:fontScheme name="askHVTS Midnight Neural">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GalaxyChain Technologies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askHVTS.AI - HVTS Neural Network</dc:title>
  <dc:subject>HVTS Neural Network - community and investor presentation</dc:subject>
  <dc:creator>GalaxyChain Technologies Ltd</dc:creator>
  <cp:lastModifiedBy>GalaxyChain Technologies Ltd</cp:lastModifiedBy>
  <cp:revision>1</cp:revision>
  <dcterms:created xsi:type="dcterms:W3CDTF">2026-10-12T08:16:55Z</dcterms:created>
  <dcterms:modified xsi:type="dcterms:W3CDTF">2026-10-12T08:16:55Z</dcterms:modified>
</cp:coreProperties>
</file>